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7" r:id="rId3"/>
    <p:sldId id="262" r:id="rId4"/>
    <p:sldId id="263" r:id="rId5"/>
    <p:sldId id="303" r:id="rId6"/>
    <p:sldId id="265" r:id="rId7"/>
    <p:sldId id="266" r:id="rId8"/>
    <p:sldId id="282" r:id="rId9"/>
    <p:sldId id="274" r:id="rId10"/>
    <p:sldId id="279" r:id="rId11"/>
    <p:sldId id="267" r:id="rId12"/>
    <p:sldId id="283" r:id="rId13"/>
    <p:sldId id="295" r:id="rId14"/>
    <p:sldId id="284" r:id="rId15"/>
    <p:sldId id="285" r:id="rId16"/>
    <p:sldId id="286" r:id="rId17"/>
    <p:sldId id="268" r:id="rId18"/>
    <p:sldId id="281" r:id="rId19"/>
    <p:sldId id="301" r:id="rId20"/>
    <p:sldId id="277" r:id="rId21"/>
    <p:sldId id="288" r:id="rId22"/>
    <p:sldId id="289" r:id="rId23"/>
    <p:sldId id="278" r:id="rId24"/>
    <p:sldId id="302" r:id="rId25"/>
    <p:sldId id="294" r:id="rId26"/>
    <p:sldId id="269" r:id="rId27"/>
    <p:sldId id="290" r:id="rId28"/>
    <p:sldId id="296" r:id="rId29"/>
    <p:sldId id="292" r:id="rId30"/>
    <p:sldId id="299" r:id="rId31"/>
    <p:sldId id="300" r:id="rId32"/>
    <p:sldId id="293" r:id="rId33"/>
    <p:sldId id="298" r:id="rId34"/>
    <p:sldId id="270" r:id="rId35"/>
    <p:sldId id="271" r:id="rId36"/>
    <p:sldId id="272" r:id="rId37"/>
    <p:sldId id="273" r:id="rId38"/>
    <p:sldId id="287" r:id="rId39"/>
  </p:sldIdLst>
  <p:sldSz cx="12192000" cy="6858000"/>
  <p:notesSz cx="68119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806299" y="37046"/>
            <a:ext cx="2951851" cy="6826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sz="90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99751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47872923-3397-4650-903D-9EC0C69BFECE}" type="datetimeFigureOut">
              <a:rPr lang="de-CH" sz="900" smtClean="0"/>
              <a:pPr algn="l"/>
              <a:t>18.07.25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141406" y="9535677"/>
            <a:ext cx="467055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r" eaLnBrk="0" fontAlgn="base" hangingPunct="0">
              <a:spcBef>
                <a:spcPct val="0"/>
              </a:spcBef>
              <a:tabLst>
                <a:tab pos="6301105" algn="r"/>
                <a:tab pos="6246495" algn="r"/>
              </a:tabLst>
            </a:pPr>
            <a:r>
              <a:rPr lang="de-CH" sz="900" err="1">
                <a:ea typeface="Times New Roman"/>
                <a:cs typeface="Arial" panose="020B0604020202020204" pitchFamily="34" charset="0"/>
              </a:rPr>
              <a:t>medi</a:t>
            </a:r>
            <a:r>
              <a:rPr lang="de-CH" sz="9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9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9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900">
                <a:ea typeface="Times New Roman"/>
                <a:cs typeface="Arial" panose="020B0604020202020204" pitchFamily="34" charset="0"/>
              </a:rPr>
              <a:t>Zentrum für medizinische Bildung </a:t>
            </a:r>
            <a:r>
              <a:rPr lang="de-CH" sz="9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9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900">
                <a:ea typeface="Times New Roman"/>
                <a:cs typeface="Arial" panose="020B0604020202020204" pitchFamily="34" charset="0"/>
              </a:rPr>
              <a:t>Medizinisch-Technische Radiologie</a:t>
            </a:r>
          </a:p>
          <a:p>
            <a:pPr algn="r" eaLnBrk="0" fontAlgn="base" hangingPunct="0">
              <a:spcBef>
                <a:spcPct val="0"/>
              </a:spcBef>
              <a:tabLst>
                <a:tab pos="6301105" algn="r"/>
                <a:tab pos="6246495" algn="r"/>
              </a:tabLst>
            </a:pPr>
            <a:r>
              <a:rPr lang="de-CH" sz="9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	</a:t>
            </a:r>
            <a:r>
              <a:rPr lang="de-CH" sz="900">
                <a:ea typeface="Times New Roman"/>
                <a:cs typeface="Arial" panose="020B0604020202020204" pitchFamily="34" charset="0"/>
              </a:rPr>
              <a:t>Max-</a:t>
            </a:r>
            <a:r>
              <a:rPr lang="de-CH" sz="900" err="1">
                <a:ea typeface="Times New Roman"/>
                <a:cs typeface="Arial" panose="020B0604020202020204" pitchFamily="34" charset="0"/>
              </a:rPr>
              <a:t>Daetwyler</a:t>
            </a:r>
            <a:r>
              <a:rPr lang="de-CH" sz="900">
                <a:ea typeface="Times New Roman"/>
                <a:cs typeface="Arial" panose="020B0604020202020204" pitchFamily="34" charset="0"/>
              </a:rPr>
              <a:t>-Platz 2</a:t>
            </a:r>
            <a:r>
              <a:rPr lang="de-CH" sz="9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9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900">
                <a:solidFill>
                  <a:srgbClr val="003D81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900">
                <a:ea typeface="Times New Roman"/>
                <a:cs typeface="Arial" panose="020B0604020202020204" pitchFamily="34" charset="0"/>
              </a:rPr>
              <a:t>3014 Bern </a:t>
            </a:r>
            <a:r>
              <a:rPr lang="de-CH" sz="9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9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900">
                <a:ea typeface="Times New Roman"/>
                <a:cs typeface="Arial" panose="020B0604020202020204" pitchFamily="34" charset="0"/>
              </a:rPr>
              <a:t>Tel. 031 537 32 20 </a:t>
            </a:r>
            <a:r>
              <a:rPr lang="de-CH" sz="9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9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900">
                <a:ea typeface="Times New Roman"/>
                <a:cs typeface="Arial" panose="020B0604020202020204" pitchFamily="34" charset="0"/>
              </a:rPr>
              <a:t>mtr@medi.ch</a:t>
            </a:r>
          </a:p>
          <a:p>
            <a:endParaRPr lang="de-CH" sz="9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114673" y="9374651"/>
            <a:ext cx="678958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487319D3-F61F-452E-8690-5BAC5F741040}" type="slidenum">
              <a:rPr lang="de-CH" sz="900" smtClean="0"/>
              <a:pPr algn="l"/>
              <a:t>‹Nr.›</a:t>
            </a:fld>
            <a:endParaRPr lang="de-CH" sz="90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41" y="66567"/>
            <a:ext cx="623616" cy="6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671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8F416-9909-4ADD-A14C-0963EB1BAD17}" type="datetimeFigureOut">
              <a:rPr lang="de-CH" smtClean="0"/>
              <a:t>18.07.25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57D4A-CD85-4382-B617-2026F0BC6F5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99061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7D4A-CD85-4382-B617-2026F0BC6F5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79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8171" y="2486673"/>
            <a:ext cx="9144000" cy="587531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68171" y="308725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262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16906" y="63546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Ersteller / Erstellerin,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25449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79" y="231038"/>
            <a:ext cx="4359767" cy="21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797734" y="365125"/>
            <a:ext cx="620633" cy="5811838"/>
          </a:xfrm>
        </p:spPr>
        <p:txBody>
          <a:bodyPr vert="eaVert">
            <a:normAutofit/>
          </a:bodyPr>
          <a:lstStyle>
            <a:lvl1pPr>
              <a:defRPr sz="24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14663" y="365125"/>
            <a:ext cx="7734300" cy="5811838"/>
          </a:xfrm>
        </p:spPr>
        <p:txBody>
          <a:bodyPr vert="eaVert"/>
          <a:lstStyle>
            <a:lvl1pPr>
              <a:defRPr sz="2000"/>
            </a:lvl1pPr>
            <a:lvl2pPr marL="685800" indent="-228600">
              <a:buFont typeface="Symbol" panose="05050102010706020507" pitchFamily="18" charset="2"/>
              <a:buChar char="-"/>
              <a:defRPr sz="1800">
                <a:solidFill>
                  <a:srgbClr val="626262"/>
                </a:solidFill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rgbClr val="626262"/>
                </a:solidFill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solidFill>
                  <a:srgbClr val="626262"/>
                </a:solidFill>
              </a:defRPr>
            </a:lvl4pPr>
            <a:lvl5pPr marL="2057400" indent="-228600">
              <a:buFont typeface="Symbol" panose="05050102010706020507" pitchFamily="18" charset="2"/>
              <a:buChar char="-"/>
              <a:defRPr sz="1200">
                <a:solidFill>
                  <a:srgbClr val="62626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17805" y="545696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332293"/>
            <a:ext cx="10515600" cy="554434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99140"/>
            <a:ext cx="10515600" cy="3835105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rgbClr val="626262"/>
                </a:solidFill>
              </a:defRPr>
            </a:lvl1pPr>
            <a:lvl2pPr marL="685800" indent="-228600">
              <a:buFont typeface="Symbol" panose="05050102010706020507" pitchFamily="18" charset="2"/>
              <a:buChar char="-"/>
              <a:defRPr sz="1800">
                <a:solidFill>
                  <a:srgbClr val="626262"/>
                </a:solidFill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rgbClr val="626262"/>
                </a:solidFill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solidFill>
                  <a:srgbClr val="626262"/>
                </a:solidFill>
              </a:defRPr>
            </a:lvl4pPr>
            <a:lvl5pPr marL="2057400" indent="-228600">
              <a:buFont typeface="Symbol" panose="05050102010706020507" pitchFamily="18" charset="2"/>
              <a:buChar char="-"/>
              <a:defRPr sz="1200">
                <a:solidFill>
                  <a:srgbClr val="62626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00289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89" y="2616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2338" y="1299193"/>
            <a:ext cx="10515600" cy="533745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2338" y="1841213"/>
            <a:ext cx="5181600" cy="399233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rgbClr val="626262"/>
                </a:solidFill>
              </a:defRPr>
            </a:lvl1pPr>
            <a:lvl2pPr marL="685800" indent="-228600">
              <a:buFont typeface="Symbol" panose="05050102010706020507" pitchFamily="18" charset="2"/>
              <a:buChar char="-"/>
              <a:defRPr sz="1800">
                <a:solidFill>
                  <a:srgbClr val="626262"/>
                </a:solidFill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rgbClr val="626262"/>
                </a:solidFill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solidFill>
                  <a:srgbClr val="626262"/>
                </a:solidFill>
              </a:defRPr>
            </a:lvl4pPr>
            <a:lvl5pPr marL="2057400" indent="-228600">
              <a:buFont typeface="Symbol" panose="05050102010706020507" pitchFamily="18" charset="2"/>
              <a:buChar char="-"/>
              <a:defRPr sz="1200">
                <a:solidFill>
                  <a:srgbClr val="62626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6338" y="1849489"/>
            <a:ext cx="5181600" cy="398405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rgbClr val="626262"/>
                </a:solidFill>
              </a:defRPr>
            </a:lvl1pPr>
            <a:lvl2pPr marL="685800" indent="-228600">
              <a:buFont typeface="Symbol" panose="05050102010706020507" pitchFamily="18" charset="2"/>
              <a:buChar char="-"/>
              <a:defRPr sz="1800">
                <a:solidFill>
                  <a:srgbClr val="626262"/>
                </a:solidFill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rgbClr val="626262"/>
                </a:solidFill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solidFill>
                  <a:srgbClr val="626262"/>
                </a:solidFill>
              </a:defRPr>
            </a:lvl4pPr>
            <a:lvl5pPr marL="2057400" indent="-228600">
              <a:buFont typeface="Symbol" panose="05050102010706020507" pitchFamily="18" charset="2"/>
              <a:buChar char="-"/>
              <a:defRPr sz="1200">
                <a:solidFill>
                  <a:srgbClr val="62626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200289" y="634780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89" y="2616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5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70230"/>
            <a:ext cx="10515600" cy="529608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799838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62626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8200" y="2636163"/>
            <a:ext cx="5157787" cy="325199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rgbClr val="626262"/>
                </a:solidFill>
              </a:defRPr>
            </a:lvl1pPr>
            <a:lvl2pPr marL="685800" indent="-228600">
              <a:buFont typeface="Symbol" panose="05050102010706020507" pitchFamily="18" charset="2"/>
              <a:buChar char="-"/>
              <a:defRPr sz="1800">
                <a:solidFill>
                  <a:srgbClr val="626262"/>
                </a:solidFill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rgbClr val="626262"/>
                </a:solidFill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solidFill>
                  <a:srgbClr val="626262"/>
                </a:solidFill>
              </a:defRPr>
            </a:lvl4pPr>
            <a:lvl5pPr marL="2057400" indent="-228600">
              <a:buFont typeface="Symbol" panose="05050102010706020507" pitchFamily="18" charset="2"/>
              <a:buChar char="-"/>
              <a:defRPr sz="1200">
                <a:solidFill>
                  <a:srgbClr val="62626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0612" y="1804978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0612" y="2636163"/>
            <a:ext cx="5183188" cy="325199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rgbClr val="626262"/>
                </a:solidFill>
              </a:defRPr>
            </a:lvl1pPr>
            <a:lvl2pPr marL="685800" indent="-228600">
              <a:buFont typeface="Symbol" panose="05050102010706020507" pitchFamily="18" charset="2"/>
              <a:buChar char="-"/>
              <a:defRPr sz="1800">
                <a:solidFill>
                  <a:srgbClr val="626262"/>
                </a:solidFill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rgbClr val="626262"/>
                </a:solidFill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solidFill>
                  <a:srgbClr val="626262"/>
                </a:solidFill>
              </a:defRPr>
            </a:lvl4pPr>
            <a:lvl5pPr marL="2057400" indent="-228600">
              <a:buFont typeface="Symbol" panose="05050102010706020507" pitchFamily="18" charset="2"/>
              <a:buChar char="-"/>
              <a:defRPr sz="1200">
                <a:solidFill>
                  <a:srgbClr val="62626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9200289" y="634780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89" y="2616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5438" y="1282275"/>
            <a:ext cx="10515600" cy="592038"/>
          </a:xfrm>
        </p:spPr>
        <p:txBody>
          <a:bodyPr>
            <a:normAutofit/>
          </a:bodyPr>
          <a:lstStyle>
            <a:lvl1pPr>
              <a:defRPr sz="2400" b="1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200289" y="634780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89" y="2616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200289" y="6293088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89" y="2616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4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7026" y="1282580"/>
            <a:ext cx="3932237" cy="915066"/>
          </a:xfrm>
        </p:spPr>
        <p:txBody>
          <a:bodyPr anchor="b">
            <a:normAutofit/>
          </a:bodyPr>
          <a:lstStyle>
            <a:lvl1pPr>
              <a:defRPr sz="2400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91463" y="1274242"/>
            <a:ext cx="6172200" cy="4574270"/>
          </a:xfrm>
        </p:spPr>
        <p:txBody>
          <a:bodyPr/>
          <a:lstStyle>
            <a:lvl1pPr>
              <a:defRPr sz="2000"/>
            </a:lvl1pPr>
            <a:lvl2pPr marL="685800" indent="-228600">
              <a:buFont typeface="Symbol" panose="05050102010706020507" pitchFamily="18" charset="2"/>
              <a:buChar char="-"/>
              <a:defRPr sz="1800">
                <a:solidFill>
                  <a:srgbClr val="626262"/>
                </a:solidFill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rgbClr val="626262"/>
                </a:solidFill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solidFill>
                  <a:srgbClr val="626262"/>
                </a:solidFill>
              </a:defRPr>
            </a:lvl4pPr>
            <a:lvl5pPr marL="2057400" indent="-228600">
              <a:buFont typeface="Symbol" panose="05050102010706020507" pitchFamily="18" charset="2"/>
              <a:buChar char="-"/>
              <a:defRPr sz="1200">
                <a:solidFill>
                  <a:srgbClr val="62626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77030" y="2189370"/>
            <a:ext cx="3932237" cy="367547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2626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200289" y="633925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89" y="2616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1352980"/>
            <a:ext cx="3932237" cy="84406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1352981"/>
            <a:ext cx="6172200" cy="4508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7" y="2229971"/>
            <a:ext cx="3932237" cy="33162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62626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200289" y="636489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89" y="2616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9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34012"/>
            <a:ext cx="10515600" cy="557550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2180492"/>
            <a:ext cx="10515600" cy="3715117"/>
          </a:xfrm>
        </p:spPr>
        <p:txBody>
          <a:bodyPr vert="eaVert"/>
          <a:lstStyle>
            <a:lvl1pPr>
              <a:defRPr sz="2000"/>
            </a:lvl1pPr>
            <a:lvl2pPr marL="685800" indent="-228600">
              <a:buFont typeface="Symbol" panose="05050102010706020507" pitchFamily="18" charset="2"/>
              <a:buChar char="-"/>
              <a:defRPr sz="1800">
                <a:solidFill>
                  <a:srgbClr val="626262"/>
                </a:solidFill>
              </a:defRPr>
            </a:lvl2pPr>
            <a:lvl3pPr marL="1143000" indent="-228600">
              <a:buFont typeface="Symbol" panose="05050102010706020507" pitchFamily="18" charset="2"/>
              <a:buChar char="-"/>
              <a:defRPr sz="1600">
                <a:solidFill>
                  <a:srgbClr val="626262"/>
                </a:solidFill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solidFill>
                  <a:srgbClr val="626262"/>
                </a:solidFill>
              </a:defRPr>
            </a:lvl4pPr>
            <a:lvl5pPr marL="2057400" indent="-228600">
              <a:buFont typeface="Symbol" panose="05050102010706020507" pitchFamily="18" charset="2"/>
              <a:buChar char="-"/>
              <a:defRPr sz="1200">
                <a:solidFill>
                  <a:srgbClr val="62626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00289" y="634780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489" y="2616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5070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958353"/>
            <a:ext cx="10515600" cy="3218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Text oder Bild einfügen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9981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26.02.2020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063527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BB829-6652-4238-AD93-C228A53250A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52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62626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rgbClr val="62626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3496" y="2992808"/>
            <a:ext cx="9144000" cy="856474"/>
          </a:xfrm>
        </p:spPr>
        <p:txBody>
          <a:bodyPr>
            <a:normAutofit fontScale="90000"/>
          </a:bodyPr>
          <a:lstStyle/>
          <a:p>
            <a:r>
              <a:rPr lang="de-CH" sz="4000" b="1"/>
              <a:t>Herzschrittmacher und ICD in der Magnetresonanztomographie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329913" y="6312370"/>
            <a:ext cx="46805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tabLst>
                <a:tab pos="6301105" algn="r"/>
                <a:tab pos="6246495" algn="r"/>
              </a:tabLst>
            </a:pPr>
            <a:r>
              <a:rPr lang="de-CH" sz="1000" err="1">
                <a:solidFill>
                  <a:srgbClr val="626262"/>
                </a:solidFill>
                <a:ea typeface="Times New Roman"/>
                <a:cs typeface="Arial" panose="020B0604020202020204" pitchFamily="34" charset="0"/>
              </a:rPr>
              <a:t>medi</a:t>
            </a:r>
            <a:r>
              <a:rPr lang="de-CH" sz="10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10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10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1000">
                <a:solidFill>
                  <a:srgbClr val="626262"/>
                </a:solidFill>
                <a:ea typeface="Times New Roman"/>
                <a:cs typeface="Arial" panose="020B0604020202020204" pitchFamily="34" charset="0"/>
              </a:rPr>
              <a:t>Zentrum für medizinische Bildung </a:t>
            </a:r>
            <a:r>
              <a:rPr lang="de-CH" sz="10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10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1000">
                <a:solidFill>
                  <a:srgbClr val="626262"/>
                </a:solidFill>
                <a:ea typeface="Times New Roman"/>
                <a:cs typeface="Arial" panose="020B0604020202020204" pitchFamily="34" charset="0"/>
              </a:rPr>
              <a:t>Medizinisch-Technische Radiologie</a:t>
            </a:r>
          </a:p>
          <a:p>
            <a:pPr algn="r" eaLnBrk="0" fontAlgn="base" hangingPunct="0">
              <a:spcBef>
                <a:spcPct val="0"/>
              </a:spcBef>
              <a:tabLst>
                <a:tab pos="6301105" algn="r"/>
                <a:tab pos="6246495" algn="r"/>
              </a:tabLst>
            </a:pPr>
            <a:r>
              <a:rPr lang="de-CH" sz="10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	</a:t>
            </a:r>
            <a:r>
              <a:rPr lang="de-CH" sz="1000">
                <a:solidFill>
                  <a:srgbClr val="626262"/>
                </a:solidFill>
                <a:ea typeface="Times New Roman"/>
                <a:cs typeface="Arial" panose="020B0604020202020204" pitchFamily="34" charset="0"/>
              </a:rPr>
              <a:t>Max-</a:t>
            </a:r>
            <a:r>
              <a:rPr lang="de-CH" sz="1000" err="1">
                <a:solidFill>
                  <a:srgbClr val="626262"/>
                </a:solidFill>
                <a:ea typeface="Times New Roman"/>
                <a:cs typeface="Arial" panose="020B0604020202020204" pitchFamily="34" charset="0"/>
              </a:rPr>
              <a:t>Daetwyler</a:t>
            </a:r>
            <a:r>
              <a:rPr lang="de-CH" sz="1000">
                <a:solidFill>
                  <a:srgbClr val="626262"/>
                </a:solidFill>
                <a:ea typeface="Times New Roman"/>
                <a:cs typeface="Arial" panose="020B0604020202020204" pitchFamily="34" charset="0"/>
              </a:rPr>
              <a:t>-Platz 2</a:t>
            </a:r>
            <a:r>
              <a:rPr lang="de-CH" sz="10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10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1000">
                <a:solidFill>
                  <a:srgbClr val="003D81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1000">
                <a:solidFill>
                  <a:srgbClr val="626262"/>
                </a:solidFill>
                <a:ea typeface="Times New Roman"/>
                <a:cs typeface="Arial" panose="020B0604020202020204" pitchFamily="34" charset="0"/>
              </a:rPr>
              <a:t>3014 Bern </a:t>
            </a:r>
            <a:r>
              <a:rPr lang="de-CH" sz="10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10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1000">
                <a:solidFill>
                  <a:srgbClr val="626262"/>
                </a:solidFill>
                <a:ea typeface="Times New Roman"/>
                <a:cs typeface="Arial" panose="020B0604020202020204" pitchFamily="34" charset="0"/>
              </a:rPr>
              <a:t>Tel. 031 537 32 20 </a:t>
            </a:r>
            <a:r>
              <a:rPr lang="de-CH" sz="1000">
                <a:solidFill>
                  <a:srgbClr val="379BFF"/>
                </a:solidFill>
                <a:ea typeface="Times New Roman"/>
                <a:cs typeface="Arial" panose="020B0604020202020204" pitchFamily="34" charset="0"/>
              </a:rPr>
              <a:t>|</a:t>
            </a:r>
            <a:r>
              <a:rPr lang="de-CH" sz="1000">
                <a:solidFill>
                  <a:srgbClr val="9E9E9E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de-CH" sz="1000">
                <a:solidFill>
                  <a:srgbClr val="626262"/>
                </a:solidFill>
                <a:ea typeface="Times New Roman"/>
                <a:cs typeface="Arial" panose="020B0604020202020204" pitchFamily="34" charset="0"/>
              </a:rPr>
              <a:t>mtr@medi.ch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2086" y="6312370"/>
            <a:ext cx="417646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26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Pct val="120000"/>
              <a:buFontTx/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000">
                <a:solidFill>
                  <a:schemeClr val="tx1"/>
                </a:solidFill>
                <a:latin typeface="Univers LT 57 Condensed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defRPr sz="2000">
                <a:solidFill>
                  <a:schemeClr val="tx1"/>
                </a:solidFill>
                <a:latin typeface="Univers LT 57 Condensed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2000">
                <a:solidFill>
                  <a:schemeClr val="tx1"/>
                </a:solidFill>
                <a:latin typeface="Univers LT 57 Condensed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defRPr sz="2000">
                <a:solidFill>
                  <a:schemeClr val="tx1"/>
                </a:solidFill>
                <a:latin typeface="Univers LT 57 Condensed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defRPr sz="2000">
                <a:solidFill>
                  <a:schemeClr val="tx1"/>
                </a:solidFill>
                <a:latin typeface="Univers LT 57 Condensed" pitchFamily="2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defRPr sz="2000">
                <a:solidFill>
                  <a:schemeClr val="tx1"/>
                </a:solidFill>
                <a:latin typeface="Univers LT 57 Condensed" pitchFamily="2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defRPr sz="2000">
                <a:solidFill>
                  <a:schemeClr val="tx1"/>
                </a:solidFill>
                <a:latin typeface="Univers LT 57 Condensed" pitchFamily="2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defRPr sz="2000">
                <a:solidFill>
                  <a:schemeClr val="tx1"/>
                </a:solidFill>
                <a:latin typeface="Univers LT 57 Condensed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ED181E"/>
              </a:buClr>
              <a:buSzPct val="120000"/>
              <a:buFontTx/>
              <a:buNone/>
              <a:tabLst/>
              <a:defRPr/>
            </a:pPr>
            <a:r>
              <a:rPr kumimoji="0" lang="de-CH" sz="110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de-CH" sz="1000" kern="0">
                <a:solidFill>
                  <a:srgbClr val="626262"/>
                </a:solidFill>
              </a:rPr>
              <a:t>Lukas Scherz und Damir Zubak</a:t>
            </a:r>
            <a:r>
              <a:rPr kumimoji="0" lang="de-CH" sz="1000" i="0" u="none" strike="noStrike" kern="0" cap="none" spc="0" normalizeH="0" baseline="0" noProof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ea typeface="+mn-ea"/>
                <a:cs typeface="+mn-cs"/>
              </a:rPr>
              <a:t>, 01.07.2025</a:t>
            </a:r>
          </a:p>
        </p:txBody>
      </p:sp>
    </p:spTree>
    <p:extLst>
      <p:ext uri="{BB962C8B-B14F-4D97-AF65-F5344CB8AC3E}">
        <p14:creationId xmlns:p14="http://schemas.microsoft.com/office/powerpoint/2010/main" val="324931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816B8-BA98-82A0-5BEC-7F77ADDB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Verschiedene Arten von HSM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5E0A8D-7C3B-F787-4352-4D89EFF4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5" name="Picture 2108847370" descr="Ein Bild, das Grafikdesign, Grafiken, Design enthält.&#10;&#10;Automatisch generierte Beschreibung">
            <a:extLst>
              <a:ext uri="{FF2B5EF4-FFF2-40B4-BE49-F238E27FC236}">
                <a16:creationId xmlns:a16="http://schemas.microsoft.com/office/drawing/2014/main" id="{6C2D9FAC-FAF0-DA73-E3A2-6FD4DC0B5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3698" r="2165" b="5205"/>
          <a:stretch>
            <a:fillRect/>
          </a:stretch>
        </p:blipFill>
        <p:spPr>
          <a:xfrm>
            <a:off x="1198551" y="2385093"/>
            <a:ext cx="4486297" cy="2811714"/>
          </a:xfrm>
          <a:prstGeom prst="rect">
            <a:avLst/>
          </a:prstGeom>
        </p:spPr>
      </p:pic>
      <p:pic>
        <p:nvPicPr>
          <p:cNvPr id="6" name="Grafik 5" descr="Ein Bild, das Design, Kunst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352ABFE0-1C65-F32F-AC71-DB89FF1D7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7" r="1956" b="5817"/>
          <a:stretch>
            <a:fillRect/>
          </a:stretch>
        </p:blipFill>
        <p:spPr>
          <a:xfrm>
            <a:off x="6761162" y="2473991"/>
            <a:ext cx="4232287" cy="2710938"/>
          </a:xfrm>
          <a:prstGeom prst="rect">
            <a:avLst/>
          </a:prstGeom>
        </p:spPr>
      </p:pic>
      <p:sp>
        <p:nvSpPr>
          <p:cNvPr id="8" name="Textfeld 4">
            <a:extLst>
              <a:ext uri="{FF2B5EF4-FFF2-40B4-BE49-F238E27FC236}">
                <a16:creationId xmlns:a16="http://schemas.microsoft.com/office/drawing/2014/main" id="{2893EA61-5C77-D554-26D1-051E643DEBC3}"/>
              </a:ext>
            </a:extLst>
          </p:cNvPr>
          <p:cNvSpPr txBox="1"/>
          <p:nvPr/>
        </p:nvSpPr>
        <p:spPr>
          <a:xfrm>
            <a:off x="1640840" y="5529438"/>
            <a:ext cx="2265680" cy="33147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Abb. </a:t>
            </a:r>
            <a:r>
              <a:rPr lang="de-CH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Herzschrittmacher Zweikammersystem 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(Schweizerische Herzstiftung, 2024a, S. 12</a:t>
            </a: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5C3142E4-F61E-DD8B-FB16-DBAFBAD1CCC3}"/>
              </a:ext>
            </a:extLst>
          </p:cNvPr>
          <p:cNvSpPr txBox="1"/>
          <p:nvPr/>
        </p:nvSpPr>
        <p:spPr>
          <a:xfrm>
            <a:off x="7152640" y="5473108"/>
            <a:ext cx="2258060" cy="348813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Abb. 3 Herzschrittmacher Dreikammersystem 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(Schweizerische Herzstiftung, 2024a, S. 14)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5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FF80B-809F-6689-CF83-427D4F73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Aufbau und Funktion ICD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39C76E-75B4-7274-DC76-C97C5E96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/>
              <a:t>Besteht aus Gehäuse und Elektroden </a:t>
            </a:r>
            <a:r>
              <a:rPr lang="de-CH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(Schweizerische Herzstiftung, 2024b, S. 9-10).</a:t>
            </a:r>
          </a:p>
          <a:p>
            <a:r>
              <a:rPr lang="de-CH" sz="1800">
                <a:latin typeface="Calibri" panose="020F0502020204030204" pitchFamily="34" charset="0"/>
              </a:rPr>
              <a:t>Gehäuse enthält ein Microcomputer für die Steuerung </a:t>
            </a:r>
            <a:r>
              <a:rPr lang="de-CH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(Schweizerische Herzstiftung, 2024b, S. 9-10).</a:t>
            </a:r>
          </a:p>
          <a:p>
            <a:r>
              <a:rPr lang="de-CH" sz="1800">
                <a:latin typeface="Calibri" panose="020F0502020204030204" pitchFamily="34" charset="0"/>
                <a:ea typeface="Calibri" panose="020F0502020204030204" pitchFamily="34" charset="0"/>
              </a:rPr>
              <a:t>Elektroden überwachen kontinuierlich die Herzfrequenz </a:t>
            </a:r>
            <a:r>
              <a:rPr lang="de-CH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(Schweizerische Herzstiftung, 2024b, S. 9-10).</a:t>
            </a:r>
          </a:p>
          <a:p>
            <a:r>
              <a:rPr lang="de-DE" sz="1800"/>
              <a:t>Der ICD erkennt Herzrhythmusstörungen wie Kammertachykardien oder Kammerflimmern und versucht mit folgenden </a:t>
            </a:r>
            <a:r>
              <a:rPr lang="de-DE" sz="1800" err="1"/>
              <a:t>Massnahmen</a:t>
            </a:r>
            <a:r>
              <a:rPr lang="de-DE" sz="1800"/>
              <a:t> die Herzfrequenz wiederherzustellen:</a:t>
            </a:r>
          </a:p>
          <a:p>
            <a:pPr lvl="1"/>
            <a:r>
              <a:rPr lang="de-DE"/>
              <a:t>Schmerzfreie Stimulation</a:t>
            </a:r>
          </a:p>
          <a:p>
            <a:pPr lvl="1"/>
            <a:r>
              <a:rPr lang="de-DE"/>
              <a:t>Kardioversion</a:t>
            </a:r>
          </a:p>
          <a:p>
            <a:pPr lvl="1"/>
            <a:r>
              <a:rPr lang="de-DE"/>
              <a:t>Defibrillation </a:t>
            </a:r>
          </a:p>
          <a:p>
            <a:pPr marL="457200" lvl="1" indent="0">
              <a:buNone/>
            </a:pPr>
            <a:r>
              <a:rPr lang="de-CH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(Schweizerische Herzstiftung, 2024b, S. 10).</a:t>
            </a:r>
          </a:p>
          <a:p>
            <a:pPr lvl="1"/>
            <a:endParaRPr lang="de-DE" sz="2000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F2DDF1-FE29-FB61-CCD7-3163E084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3396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87D1D-5539-D34E-AF90-9DB051B8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Verschiedene Arten von ICD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C04D38-CFA8-7BBA-1811-F71140495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Ein- oder Zweikammer-Defibrillator</a:t>
            </a:r>
          </a:p>
          <a:p>
            <a:r>
              <a:rPr lang="de-CH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Dreikammer-Defibrillator</a:t>
            </a:r>
            <a:r>
              <a:rPr lang="de-CH">
                <a:effectLst/>
              </a:rPr>
              <a:t> </a:t>
            </a:r>
          </a:p>
          <a:p>
            <a:r>
              <a:rPr lang="de-CH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Subkutaner Defibrillator</a:t>
            </a:r>
            <a:r>
              <a:rPr lang="de-CH">
                <a:effectLst/>
              </a:rPr>
              <a:t> </a:t>
            </a:r>
          </a:p>
          <a:p>
            <a:r>
              <a:rPr lang="de-CH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Extravaskulärer Defibrillator</a:t>
            </a:r>
          </a:p>
          <a:p>
            <a:pPr marL="0" indent="0">
              <a:buNone/>
            </a:pPr>
            <a:r>
              <a:rPr lang="de-CH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(Schweizerische Herzstiftung, 2024b, S. 11-13).</a:t>
            </a:r>
            <a:endParaRPr lang="de-CH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>
              <a:effectLst/>
            </a:endParaRPr>
          </a:p>
          <a:p>
            <a:pPr marL="0" indent="0">
              <a:buNone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E6E3E3-9A12-4F7A-BE2B-8BA8DCDE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5661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BC6A-38A7-F311-FB52-01D82184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Verschiedene Arten von ICD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CC6CAF-A4DA-D34C-521E-3D7DFFB1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5" name="Inhaltsplatzhalter 4" descr="Ein Bild, das Grafiken, Design, Kunst enthält.&#10;&#10;Automatisch generierte Beschreibung">
            <a:extLst>
              <a:ext uri="{FF2B5EF4-FFF2-40B4-BE49-F238E27FC236}">
                <a16:creationId xmlns:a16="http://schemas.microsoft.com/office/drawing/2014/main" id="{95167486-3DC0-6E69-3393-8CD676FC9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7260" r="3189" b="7260"/>
          <a:stretch>
            <a:fillRect/>
          </a:stretch>
        </p:blipFill>
        <p:spPr>
          <a:xfrm>
            <a:off x="1033515" y="2083589"/>
            <a:ext cx="4543568" cy="2887685"/>
          </a:xfrm>
          <a:prstGeom prst="rect">
            <a:avLst/>
          </a:prstGeom>
        </p:spPr>
      </p:pic>
      <p:pic>
        <p:nvPicPr>
          <p:cNvPr id="6" name="Grafik 5" descr="Ein Bild, das Kunst enthält.&#10;&#10;Automatisch generierte Beschreibung">
            <a:extLst>
              <a:ext uri="{FF2B5EF4-FFF2-40B4-BE49-F238E27FC236}">
                <a16:creationId xmlns:a16="http://schemas.microsoft.com/office/drawing/2014/main" id="{CAEF8D01-6971-C343-3E8B-75E398032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6944" b="4166"/>
          <a:stretch>
            <a:fillRect/>
          </a:stretch>
        </p:blipFill>
        <p:spPr>
          <a:xfrm>
            <a:off x="6614919" y="2083589"/>
            <a:ext cx="4178599" cy="2887685"/>
          </a:xfrm>
          <a:prstGeom prst="rect">
            <a:avLst/>
          </a:prstGeom>
        </p:spPr>
      </p:pic>
      <p:sp>
        <p:nvSpPr>
          <p:cNvPr id="7" name="Textfeld 8">
            <a:extLst>
              <a:ext uri="{FF2B5EF4-FFF2-40B4-BE49-F238E27FC236}">
                <a16:creationId xmlns:a16="http://schemas.microsoft.com/office/drawing/2014/main" id="{B7849629-05D3-0819-F8A0-01531B2F080B}"/>
              </a:ext>
            </a:extLst>
          </p:cNvPr>
          <p:cNvSpPr txBox="1"/>
          <p:nvPr/>
        </p:nvSpPr>
        <p:spPr>
          <a:xfrm>
            <a:off x="1654703" y="5226622"/>
            <a:ext cx="2137410" cy="348813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Abb. </a:t>
            </a:r>
            <a:r>
              <a:rPr lang="de-CH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ICD Einkammersystem (Schweizerische 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Herzstiftung, 2024b, S. 9)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8">
            <a:extLst>
              <a:ext uri="{FF2B5EF4-FFF2-40B4-BE49-F238E27FC236}">
                <a16:creationId xmlns:a16="http://schemas.microsoft.com/office/drawing/2014/main" id="{8E7AA3D3-F76D-500B-8F7D-4A85B4E5464F}"/>
              </a:ext>
            </a:extLst>
          </p:cNvPr>
          <p:cNvSpPr txBox="1"/>
          <p:nvPr/>
        </p:nvSpPr>
        <p:spPr>
          <a:xfrm>
            <a:off x="7331184" y="5249164"/>
            <a:ext cx="2137410" cy="55308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Abb. </a:t>
            </a:r>
            <a:r>
              <a:rPr lang="de-CH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Subkutaner Defibrillator (Schweizerische 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Herzstiftung, 2024b, S. 12)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de-CH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4374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2F65C-1DCB-FD07-4671-82347276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Konventionelle und Bedingt MRT sichere HSM/ICD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E1D1AB-2E72-B1F4-E23D-AC7441301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/>
              <a:t>Seit dem Jahr 2008 werden HSM und ICD eingeteilt in: </a:t>
            </a:r>
          </a:p>
          <a:p>
            <a:pPr lvl="1"/>
            <a:r>
              <a:rPr lang="de-CH"/>
              <a:t>Konventionelle HSM/ICD</a:t>
            </a:r>
          </a:p>
          <a:p>
            <a:pPr lvl="1"/>
            <a:r>
              <a:rPr lang="de-CH"/>
              <a:t>Bedingt MRT sichere HSM/ICD («MR-</a:t>
            </a:r>
            <a:r>
              <a:rPr lang="de-CH" err="1"/>
              <a:t>conditional</a:t>
            </a:r>
            <a:r>
              <a:rPr lang="de-CH"/>
              <a:t>»)</a:t>
            </a:r>
          </a:p>
          <a:p>
            <a:pPr marL="457200" lvl="1" indent="0">
              <a:buNone/>
            </a:pPr>
            <a:r>
              <a:rPr lang="de-CH"/>
              <a:t>(Bauer &amp; Reiter, 2019, S. 177).</a:t>
            </a:r>
          </a:p>
          <a:p>
            <a:pPr marL="457200" lvl="1" indent="0">
              <a:buNone/>
            </a:pPr>
            <a:endParaRPr lang="de-CH" sz="2000"/>
          </a:p>
          <a:p>
            <a:pPr lvl="1"/>
            <a:endParaRPr lang="de-CH" sz="20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EA6A6B-A88D-FB3A-909E-264453685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842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C4CA1-BD36-3E2E-09A2-30093C68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Konventionelle HSM/ICD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703BE5-4638-141D-098E-A3E7289F2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/>
              <a:t>Sind nicht für eine MRT-Untersuchung zugelassen, da sie nicht geprüft sind (Bauer &amp; Reiter, 2019, S. 178).</a:t>
            </a:r>
          </a:p>
          <a:p>
            <a:r>
              <a:rPr lang="de-CH" sz="1800"/>
              <a:t>Werden auch als «MR-</a:t>
            </a:r>
            <a:r>
              <a:rPr lang="de-CH" sz="1800" err="1"/>
              <a:t>unsafe</a:t>
            </a:r>
            <a:r>
              <a:rPr lang="de-CH" sz="1800"/>
              <a:t>» bezeichnet (T. </a:t>
            </a:r>
            <a:r>
              <a:rPr lang="de-CH" sz="1800" err="1"/>
              <a:t>Gunzinger</a:t>
            </a:r>
            <a:r>
              <a:rPr lang="de-CH" sz="1800"/>
              <a:t>, persönliche Kommunikation, 12. Mai 2025).</a:t>
            </a:r>
          </a:p>
          <a:p>
            <a:r>
              <a:rPr lang="de-CH" sz="1800"/>
              <a:t>Sind noch Reed-Schalter eingebaut, welche sich durch ferromagnetische Effekte unkontrolliert öffnen und schliessen (Bauer &amp; Reiter, 2019, S. 177).</a:t>
            </a:r>
          </a:p>
          <a:p>
            <a:r>
              <a:rPr lang="de-CH" sz="1800"/>
              <a:t>Dies führt zu wechselhaften Stimulationen und beim ICD zur Reaktivierung der </a:t>
            </a:r>
            <a:r>
              <a:rPr lang="de-CH" sz="1800" err="1"/>
              <a:t>antitachykarden</a:t>
            </a:r>
            <a:r>
              <a:rPr lang="de-CH" sz="1800"/>
              <a:t> Funktion (Bauer &amp; Reiter, 2019, S. 177).</a:t>
            </a:r>
          </a:p>
          <a:p>
            <a:endParaRPr lang="de-CH"/>
          </a:p>
          <a:p>
            <a:endParaRPr lang="de-CH" sz="2000"/>
          </a:p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A466AD-193A-4AA3-29EA-5C41A65E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304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1001D-7D24-C457-55E1-54674BFC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Bedingt MRT sichere HSM/ICD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B06FCF-9D64-A5AF-4DD3-6A647398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/>
              <a:t>Werden auch als «MR-</a:t>
            </a:r>
            <a:r>
              <a:rPr lang="de-CH" sz="1800" err="1"/>
              <a:t>conditional</a:t>
            </a:r>
            <a:r>
              <a:rPr lang="de-CH" sz="1800"/>
              <a:t>» bezeichnet (Bauer &amp; Reiter, 2019, S. 177-178).</a:t>
            </a:r>
          </a:p>
          <a:p>
            <a:r>
              <a:rPr lang="de-CH" sz="1800"/>
              <a:t>Sie verfügen über eine CE-Zertifizierung (Bauer &amp; Reiter, 2019, S. 177-178).</a:t>
            </a:r>
          </a:p>
          <a:p>
            <a:r>
              <a:rPr lang="de-CH" sz="1800"/>
              <a:t>Sind Hall-Sensoren verbaut, welche nicht ferromagnetisch sind (Bauer &amp; Reiter, 2019, S. 177-178).</a:t>
            </a:r>
          </a:p>
          <a:p>
            <a:r>
              <a:rPr lang="de-CH" sz="1800"/>
              <a:t>Sind Gehäuse und Elektroden beide «MR-</a:t>
            </a:r>
            <a:r>
              <a:rPr lang="de-CH" sz="1800" err="1"/>
              <a:t>conditional</a:t>
            </a:r>
            <a:r>
              <a:rPr lang="de-CH" sz="1800"/>
              <a:t>», aber von verschiedenen Herstellern, wird der HSM/ICD als «MR-</a:t>
            </a:r>
            <a:r>
              <a:rPr lang="de-CH" sz="1800" err="1"/>
              <a:t>unsafe</a:t>
            </a:r>
            <a:r>
              <a:rPr lang="de-CH" sz="1800"/>
              <a:t>» eingestuft (T. </a:t>
            </a:r>
            <a:r>
              <a:rPr lang="de-CH" sz="1800" err="1"/>
              <a:t>Gunzinger</a:t>
            </a:r>
            <a:r>
              <a:rPr lang="de-CH" sz="1800"/>
              <a:t>, persönliche Kommunikation, 12. Mai 2025).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8CC2E0-865C-134C-8B24-BE2D3393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4FFC207-3746-9351-1146-64118D7D43AF}"/>
              </a:ext>
            </a:extLst>
          </p:cNvPr>
          <p:cNvSpPr txBox="1"/>
          <p:nvPr/>
        </p:nvSpPr>
        <p:spPr>
          <a:xfrm>
            <a:off x="6180881" y="21413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933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D41BC-8F0C-EBF1-CCB7-C8C52AF5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Wechselwirkungen und Risiken bei MRT- Untersuchungen mit HSM/ICD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E6EF00-1EBD-A5F3-5FA9-D6A1DAFBD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/>
              <a:t>Welche Risiken und darauffolgende Gefahren können entstehen wenn HSM und ICD den physikalischen Eigenschaften des MRT ausgesetzt sind 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6C7CC4-5E33-8CCC-A588-1D4D3530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1452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4E3B3-1777-E6AB-CF4C-BA234096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Auswirkungen des B0 feldes auf HSM und ICD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17D373-B1BF-9D52-B1A5-9220617A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/>
              <a:t>Translation: zieht den HSM/ICD in das Zentrum des MRT (Sommer et al., 2017, S. 98).</a:t>
            </a:r>
          </a:p>
          <a:p>
            <a:r>
              <a:rPr lang="de-CH" sz="1800" dirty="0"/>
              <a:t>Rotationskraft (Drehmoment): richtet den HSM/ICD entlang der Magnetfelder aus (Sommer et al., 2017, S. 98).</a:t>
            </a:r>
          </a:p>
          <a:p>
            <a:endParaRPr lang="de-CH" sz="1800" dirty="0"/>
          </a:p>
          <a:p>
            <a:r>
              <a:rPr lang="de-CH" sz="1800" dirty="0"/>
              <a:t>Kann bei älteren Modellen zu Missempfindungen führen (Sommer et al., 2017, S. 98).</a:t>
            </a:r>
          </a:p>
          <a:p>
            <a:r>
              <a:rPr lang="de-CH" sz="1800" dirty="0"/>
              <a:t>Keine Dislozierung (Sommer et al., 2017, S. 98).</a:t>
            </a:r>
          </a:p>
          <a:p>
            <a:endParaRPr lang="de-CH" sz="1800" dirty="0"/>
          </a:p>
          <a:p>
            <a:r>
              <a:rPr lang="de-CH" sz="1800" dirty="0"/>
              <a:t>Reed Schalter kann deaktiviert (geöffnet) werden (Sommer et al., 2017, S. 98).</a:t>
            </a:r>
          </a:p>
          <a:p>
            <a:r>
              <a:rPr lang="de-CH" sz="1800" dirty="0"/>
              <a:t>Kann zu unkontrollierten asynchronen Stimulationen und ungewollten Schockabgaben führen (Sommer et al., 2017, S. 98).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EBA87A-2F92-7F44-7F4C-04AEA2D8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23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62890-C3D8-BF58-95F2-E48D3782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Gradientenimpulse (B1)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F569DC-65A8-892E-4FD4-A1899F8F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 dirty="0"/>
              <a:t>Linear variierende Magnetfelder werden im Millitesla pro Meter (mT/m) gemessen (typische maximale Steilheit beträgt 80 mT/m (Sommer et al., 2017, S. 100).</a:t>
            </a:r>
          </a:p>
          <a:p>
            <a:r>
              <a:rPr lang="de-CH" sz="1800" dirty="0"/>
              <a:t>Wie schnell diese geschalten werden wird in Tesla pro Meter pro Sekunde (T/m/s) angegeben, die Geschwindigkeit wird Anstiegsrate oder Slew-Rate genannt (Ferreira et al., 2014, S. 116).</a:t>
            </a:r>
          </a:p>
          <a:p>
            <a:r>
              <a:rPr lang="de-CH" sz="1800" dirty="0"/>
              <a:t>Slew-Rate ist wichtig zu beachten während der Untersuchung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E861C0-C5D7-C44B-F800-5E704043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865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5B6B0-B516-45DD-DA04-53F3D2F1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48FEE1-C180-9DE5-4891-9343FC89C6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sz="2100" dirty="0"/>
              <a:t>Ausgangslage / Einführung ins Thema</a:t>
            </a:r>
          </a:p>
          <a:p>
            <a:r>
              <a:rPr lang="de-CH" sz="2100" dirty="0"/>
              <a:t>Motivation der Themenwahl</a:t>
            </a:r>
          </a:p>
          <a:p>
            <a:r>
              <a:rPr lang="de-CH" sz="2100" dirty="0"/>
              <a:t>Ziele der Präsentation</a:t>
            </a:r>
          </a:p>
          <a:p>
            <a:r>
              <a:rPr lang="de-CH" sz="2100" dirty="0"/>
              <a:t>Schwerpunkte der Präsentation</a:t>
            </a:r>
          </a:p>
          <a:p>
            <a:r>
              <a:rPr lang="de-CH" sz="2100" dirty="0"/>
              <a:t>Aufbau und Funktion von Herzschrittmachern (HSM) und Implantierbare kardioverten Defibrilattoren (ICD)</a:t>
            </a:r>
          </a:p>
          <a:p>
            <a:r>
              <a:rPr lang="de-CH" sz="2100" dirty="0"/>
              <a:t>Verschieden Arten von HSM und ICD</a:t>
            </a:r>
          </a:p>
          <a:p>
            <a:r>
              <a:rPr lang="de-CH" sz="2100" dirty="0"/>
              <a:t>Wechselwirkungen in Risiken in der Magnetresonanztomographie (MRT)</a:t>
            </a:r>
          </a:p>
          <a:p>
            <a:r>
              <a:rPr lang="de-CH" sz="2100" dirty="0"/>
              <a:t>Vorbereitung</a:t>
            </a:r>
          </a:p>
          <a:p>
            <a:r>
              <a:rPr lang="de-CH" sz="2100" dirty="0"/>
              <a:t>Untersuchungsablauf</a:t>
            </a:r>
          </a:p>
          <a:p>
            <a:r>
              <a:rPr lang="de-CH" sz="2100" dirty="0"/>
              <a:t>Diskussion</a:t>
            </a:r>
          </a:p>
          <a:p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3CF40C-463B-9213-03F8-DCD4D998D2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sz="2100" dirty="0"/>
              <a:t>Nutzen für das Berufsfeld</a:t>
            </a:r>
          </a:p>
          <a:p>
            <a:r>
              <a:rPr lang="de-CH" sz="2100" dirty="0"/>
              <a:t>Persönliche Stellungnahme</a:t>
            </a:r>
          </a:p>
          <a:p>
            <a:r>
              <a:rPr lang="de-CH" sz="2100" dirty="0"/>
              <a:t>Zusammenfassung</a:t>
            </a:r>
            <a:endParaRPr lang="de-CH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70C243-9978-748A-DDEC-7A99B158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859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96087-E9CA-08E1-2AC3-A47F4AFC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Auswirkungen der Gradientenimpulse auf HSM und ICD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8AC34-24E8-A75A-5814-760E30B7F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/>
              <a:t>Das sich schnell ändernde Magnetfeld (hohe Slewe-Rate) kann elektrische Ströme in den Sonden der HSM/ICD erzeugen (Ferreira et al., 2014, S. 116).</a:t>
            </a:r>
          </a:p>
          <a:p>
            <a:r>
              <a:rPr lang="de-CH" sz="1800" dirty="0"/>
              <a:t>Dies führt zu Oversensing und Undersensing (Ferreira et al., 2014, S. 116).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8D522D-3177-8B20-9D3E-0BE090F7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1980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96087-E9CA-08E1-2AC3-A47F4AFC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Oversensing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8AC34-24E8-A75A-5814-760E30B7F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 dirty="0"/>
              <a:t>HSM/ICD nimmt aktive Herzsignale wahr welche nicht existieren (Sommer et al., 2017, S. 100).</a:t>
            </a:r>
          </a:p>
          <a:p>
            <a:r>
              <a:rPr lang="de-CH" sz="1800" dirty="0"/>
              <a:t>Notwendige Stimmulation werden gehemmt (Sommer et al., 2017, S. </a:t>
            </a:r>
            <a:r>
              <a:rPr lang="de-CH" sz="1800"/>
              <a:t>100</a:t>
            </a:r>
            <a:r>
              <a:rPr lang="de-CH" sz="1800" dirty="0"/>
              <a:t>).</a:t>
            </a:r>
          </a:p>
          <a:p>
            <a:r>
              <a:rPr lang="de-CH" sz="1800" dirty="0"/>
              <a:t>Es kommt zu einer Pause im Herzrhythmus was zur einer Bradykardie oder Asystolie führen kann (Abb. 6) (Sommer et al., 2017, S. </a:t>
            </a:r>
            <a:r>
              <a:rPr lang="de-CH" sz="1800"/>
              <a:t>100</a:t>
            </a:r>
            <a:r>
              <a:rPr lang="de-CH" sz="1800" dirty="0"/>
              <a:t>).</a:t>
            </a: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8D522D-3177-8B20-9D3E-0BE090F7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21</a:t>
            </a:fld>
            <a:endParaRPr lang="de-CH"/>
          </a:p>
        </p:txBody>
      </p:sp>
      <p:pic>
        <p:nvPicPr>
          <p:cNvPr id="5" name="Grafik 4" descr="Ein Bild, das Text, Reihe, Diagramm, Schrift enthält.&#10;&#10;Automatisch generierte Beschreibung">
            <a:extLst>
              <a:ext uri="{FF2B5EF4-FFF2-40B4-BE49-F238E27FC236}">
                <a16:creationId xmlns:a16="http://schemas.microsoft.com/office/drawing/2014/main" id="{5A279C62-DABE-BCEB-8B58-4BD412A77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35"/>
          <a:stretch/>
        </p:blipFill>
        <p:spPr bwMode="auto">
          <a:xfrm>
            <a:off x="1167908" y="3583660"/>
            <a:ext cx="9856184" cy="1593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12">
            <a:extLst>
              <a:ext uri="{FF2B5EF4-FFF2-40B4-BE49-F238E27FC236}">
                <a16:creationId xmlns:a16="http://schemas.microsoft.com/office/drawing/2014/main" id="{2F360021-471D-2569-F7F5-9FDE6B24B540}"/>
              </a:ext>
            </a:extLst>
          </p:cNvPr>
          <p:cNvSpPr txBox="1"/>
          <p:nvPr/>
        </p:nvSpPr>
        <p:spPr>
          <a:xfrm>
            <a:off x="1259809" y="5119079"/>
            <a:ext cx="4667250" cy="14033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Abb. </a:t>
            </a: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Bradykardie</a:t>
            </a:r>
            <a:r>
              <a:rPr lang="en-US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durch</a:t>
            </a:r>
            <a:r>
              <a:rPr lang="en-US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Failure to pace </a:t>
            </a:r>
            <a:r>
              <a:rPr lang="en-US" sz="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en-US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EKG (EKG und Echo, 2025) - </a:t>
            </a:r>
            <a:r>
              <a:rPr lang="en-US" sz="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adaptiert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Bef>
                <a:spcPts val="600"/>
              </a:spcBef>
              <a:spcAft>
                <a:spcPts val="200"/>
              </a:spcAft>
            </a:pPr>
            <a:r>
              <a:rPr lang="en-US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45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162C9-6BE5-2B13-F6F4-3E72B17C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Undersensing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3F95C-5916-646B-0738-5A1A3B454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 dirty="0"/>
              <a:t>HSM/ICD erkennt die Eigenaktivität des Herzens nicht, daruter auch das Kammerflimmern (Sommer et al., 2017, S. </a:t>
            </a:r>
            <a:r>
              <a:rPr lang="de-CH" sz="1800"/>
              <a:t>100</a:t>
            </a:r>
            <a:r>
              <a:rPr lang="de-CH" sz="1800" dirty="0"/>
              <a:t>).</a:t>
            </a:r>
          </a:p>
          <a:p>
            <a:r>
              <a:rPr lang="de-CH" sz="1800" dirty="0"/>
              <a:t>Herz wird trotz Eigenaktivität unnötig stimuliert und nötige Schockabgaben nicht gegeben (Sommer et al., 2017, S. 100).</a:t>
            </a:r>
          </a:p>
          <a:p>
            <a:r>
              <a:rPr lang="de-CH" sz="1800" dirty="0"/>
              <a:t>Führt zu Tachykardien (Abb. </a:t>
            </a:r>
            <a:r>
              <a:rPr lang="de-CH" sz="1800"/>
              <a:t>7) </a:t>
            </a:r>
            <a:r>
              <a:rPr lang="de-CH" sz="1800" dirty="0"/>
              <a:t>und unbehandelte Kamerflimmern (Sommer et al., 2017, S. </a:t>
            </a:r>
            <a:r>
              <a:rPr lang="de-CH" sz="1800"/>
              <a:t>100</a:t>
            </a:r>
            <a:r>
              <a:rPr lang="de-CH" sz="1800" dirty="0"/>
              <a:t>)</a:t>
            </a:r>
            <a:r>
              <a:rPr lang="de-CH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BB7082-5A5B-C24E-8C3D-8FE25DF9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22</a:t>
            </a:fld>
            <a:endParaRPr lang="de-CH"/>
          </a:p>
        </p:txBody>
      </p:sp>
      <p:pic>
        <p:nvPicPr>
          <p:cNvPr id="6" name="Grafik 5" descr="Ein Bild, das Handschrift, Dokument enthält.&#10;&#10;Automatisch generierte Beschreibung">
            <a:extLst>
              <a:ext uri="{FF2B5EF4-FFF2-40B4-BE49-F238E27FC236}">
                <a16:creationId xmlns:a16="http://schemas.microsoft.com/office/drawing/2014/main" id="{F63E141C-E583-1350-23C1-00EEC4AD7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48"/>
          <a:stretch/>
        </p:blipFill>
        <p:spPr bwMode="auto">
          <a:xfrm>
            <a:off x="838200" y="4191421"/>
            <a:ext cx="10333629" cy="12317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11">
            <a:extLst>
              <a:ext uri="{FF2B5EF4-FFF2-40B4-BE49-F238E27FC236}">
                <a16:creationId xmlns:a16="http://schemas.microsoft.com/office/drawing/2014/main" id="{9241A802-AE37-D78C-043F-4842D5434217}"/>
              </a:ext>
            </a:extLst>
          </p:cNvPr>
          <p:cNvSpPr txBox="1"/>
          <p:nvPr/>
        </p:nvSpPr>
        <p:spPr>
          <a:xfrm>
            <a:off x="838200" y="5543679"/>
            <a:ext cx="4667250" cy="14033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Abb. </a:t>
            </a:r>
            <a:r>
              <a:rPr lang="de-CH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Tachykardie </a:t>
            </a: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EKG (Burns &amp; </a:t>
            </a:r>
            <a:r>
              <a:rPr lang="de-CH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Buttner</a:t>
            </a: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2024) - adaptiert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9765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34E7C-BC97-8EAF-8B6F-12C74319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HF-Impulse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9D1543-D4A2-8DAF-BB96-1FBA54F89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 dirty="0"/>
              <a:t>Frequenz abhängig von der magnetischen Flussdichte des Gerätes</a:t>
            </a:r>
            <a:r>
              <a:rPr lang="de-CH" sz="1800"/>
              <a:t> </a:t>
            </a:r>
            <a:r>
              <a:rPr lang="de-CH" sz="1800" dirty="0"/>
              <a:t>(Sommer et al., 2017, S. </a:t>
            </a:r>
            <a:r>
              <a:rPr lang="de-CH" sz="1800"/>
              <a:t>100).</a:t>
            </a:r>
            <a:endParaRPr lang="de-CH" sz="1800" dirty="0"/>
          </a:p>
          <a:p>
            <a:pPr lvl="1"/>
            <a:r>
              <a:rPr lang="de-CH" sz="1600" dirty="0"/>
              <a:t>1,5T  64 Megaherz (MHz) </a:t>
            </a:r>
          </a:p>
          <a:p>
            <a:pPr lvl="1"/>
            <a:r>
              <a:rPr lang="de-CH" sz="1600" dirty="0"/>
              <a:t>3T 128 MHz</a:t>
            </a:r>
            <a:endParaRPr lang="de-CH" dirty="0"/>
          </a:p>
          <a:p>
            <a:r>
              <a:rPr lang="de-CH" sz="1800" dirty="0"/>
              <a:t>Können wegen der elektromagnetischen Energie Wechselwirkungen auf HSM/ICD und Sonden auslösen (Sommer et al., 2017, S. 100).</a:t>
            </a:r>
          </a:p>
          <a:p>
            <a:r>
              <a:rPr lang="de-CH" sz="1800" dirty="0"/>
              <a:t>Wellenlänge der HF-Impulse im menschlichen Körper (Sommer et al., 2017, S. </a:t>
            </a:r>
            <a:r>
              <a:rPr lang="de-CH" sz="1800"/>
              <a:t>100).</a:t>
            </a:r>
            <a:endParaRPr lang="de-CH" sz="1800" dirty="0"/>
          </a:p>
          <a:p>
            <a:pPr lvl="1"/>
            <a:r>
              <a:rPr lang="de-CH" dirty="0"/>
              <a:t>1,5T -&gt; 50cm</a:t>
            </a:r>
          </a:p>
          <a:p>
            <a:pPr lvl="1"/>
            <a:r>
              <a:rPr lang="de-CH" dirty="0"/>
              <a:t>3T -&gt; 25cm</a:t>
            </a: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7B6706-CBA0-37BF-B269-C73D8A53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354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34E7C-BC97-8EAF-8B6F-12C74319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HF-Impulse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9D1543-D4A2-8DAF-BB96-1FBA54F89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Stehende Wellen können über Resonanz zu hohen Energieabgaben an den Elektroden führen (Ferreira et al., 2014, S. 116).</a:t>
            </a:r>
          </a:p>
          <a:p>
            <a:r>
              <a:rPr lang="de-CH"/>
              <a:t>Sonden können erhitzt werden was zu Gewebeverbrennungen und Vernarbungen an den Elektrodenspitzen (</a:t>
            </a:r>
            <a:r>
              <a:rPr lang="de-CH" dirty="0"/>
              <a:t>Ferreira </a:t>
            </a:r>
            <a:r>
              <a:rPr lang="de-CH"/>
              <a:t>et al., </a:t>
            </a:r>
            <a:r>
              <a:rPr lang="de-CH" dirty="0"/>
              <a:t>2014</a:t>
            </a:r>
            <a:r>
              <a:rPr lang="de-CH"/>
              <a:t>, S. 116).</a:t>
            </a:r>
          </a:p>
          <a:p>
            <a:r>
              <a:rPr lang="de-CH"/>
              <a:t>Energieaufnahme und Weiterleitung an das Gewebe häng ab von</a:t>
            </a:r>
            <a:r>
              <a:rPr lang="de-CH" dirty="0"/>
              <a:t>:</a:t>
            </a:r>
            <a:endParaRPr lang="de-CH"/>
          </a:p>
          <a:p>
            <a:pPr lvl="1"/>
            <a:r>
              <a:rPr lang="de-CH"/>
              <a:t>Lage und Verlauf der Elektrode</a:t>
            </a:r>
          </a:p>
          <a:p>
            <a:pPr lvl="1"/>
            <a:r>
              <a:rPr lang="de-CH"/>
              <a:t>Aufbau der Elektrode</a:t>
            </a:r>
          </a:p>
          <a:p>
            <a:pPr lvl="1"/>
            <a:r>
              <a:rPr lang="de-CH"/>
              <a:t>Position der zu untersuchenden Person im MRT</a:t>
            </a:r>
          </a:p>
          <a:p>
            <a:pPr lvl="1"/>
            <a:r>
              <a:rPr lang="de-CH"/>
              <a:t>Aufbau der HF-Sendespule (Sommer et al., 2017, S. 100).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7B6706-CBA0-37BF-B269-C73D8A53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6362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BBEF5-0C60-7830-DE2C-3723F05B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Auswirkungen der HF-Impulse auf HSM und ICD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8FFB17-9CA7-09EA-036B-07220D6E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/>
              <a:t>Störung der internen Elektronik der HSM/ICD (Ferreira et al., 2014, S. 116-117). </a:t>
            </a:r>
          </a:p>
          <a:p>
            <a:r>
              <a:rPr lang="de-CH" sz="1800" dirty="0"/>
              <a:t>Reset des Systems was zu Fehlfunktionen, Baterieentladung und Oversensing führt (Ferreira et al., 2014, S. 116-117).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0C8B69-F4D9-741F-C51D-C3AF8932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504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84202-0EAC-8010-2A8D-B3122454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Vorbereitung und Untersuchungsablauf im Inselspital Bern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FC8FEB-4400-64AA-0E4A-DFE353D9B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/>
              <a:t>Die Durchführung einer MRT- Untersuchung bei zu untersuchenden Personen</a:t>
            </a:r>
            <a:r>
              <a:rPr lang="de-C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 HSM/ICD stellt eine organisatorische Herausforderung dar bei dem eine gute Koordination zwischen der Radiologie, der Rhythmologie und der zu untersuchenden Person eine wichtige Rolle spielt.</a:t>
            </a:r>
            <a:r>
              <a:rPr lang="de-CH" sz="1800" dirty="0">
                <a:effectLst/>
              </a:rPr>
              <a:t> 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767937-5184-B56D-B3EC-E5C76785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8415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A8434-41CC-FCCD-FCB8-A7923233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Schriftliche Vorbereitung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4B01A6-0BB8-D463-7E41-B57268F06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1800" dirty="0"/>
              <a:t>Anmeldung einer zu untersuchenden Person mit HSM/ICD gelangt an die Disposition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1800" dirty="0"/>
              <a:t>Die Radiologiefachperson (RFP) der Disposition führt die Sicherheitsabklärung durch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1800" dirty="0"/>
              <a:t>ärztliche Fachpersonen der Radiologie klären die Indikation ab von der Seite der Radiologie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1800" dirty="0"/>
              <a:t>Disposition sammelt Daten über den HSM/ICD (z.B. Implantationsbericht und aktuelle Kontrolle der HSM/ICD) und leitet diese der Rhythmologie weiter.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1800" dirty="0"/>
              <a:t>Die Rhythmologie teilt dem HSM/ICD, anhand folgender Fragen, den MR-Status im EPIC zu: </a:t>
            </a:r>
          </a:p>
          <a:p>
            <a:pPr lvl="1">
              <a:buFont typeface="Symbol" pitchFamily="2" charset="2"/>
              <a:buChar char="-"/>
            </a:pPr>
            <a:r>
              <a:rPr lang="de-CH" sz="1600" dirty="0"/>
              <a:t>Defekte oder epikardiale Elektroden</a:t>
            </a:r>
          </a:p>
          <a:p>
            <a:pPr lvl="1">
              <a:buFont typeface="Symbol" pitchFamily="2" charset="2"/>
              <a:buChar char="-"/>
            </a:pPr>
            <a:r>
              <a:rPr lang="de-CH" sz="1600" dirty="0"/>
              <a:t>HSM/ICD einzeln oder in Kombination MR-conditional</a:t>
            </a:r>
          </a:p>
          <a:p>
            <a:pPr lvl="1">
              <a:buFont typeface="Symbol" pitchFamily="2" charset="2"/>
              <a:buChar char="-"/>
            </a:pPr>
            <a:r>
              <a:rPr lang="de-CH" sz="1600" dirty="0"/>
              <a:t>Ist die zu untersuchende Person währen der Bildgebung abhängig vom HSM/ICD (T. Gunzinger, persönliche Kommunikation, 12. Mai 2025)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C23723-7DE4-7AB7-5A40-751D588D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8783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418DE-DAD2-96E5-ED0E-EE1F3F54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Schriftliche Vorbereitung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76C72C-A6DF-119E-86E8-B1661660A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2338" y="1841213"/>
            <a:ext cx="5181600" cy="4506590"/>
          </a:xfrm>
        </p:spPr>
        <p:txBody>
          <a:bodyPr>
            <a:normAutofit lnSpcReduction="10000"/>
          </a:bodyPr>
          <a:lstStyle/>
          <a:p>
            <a:r>
              <a:rPr lang="de-CH" dirty="0"/>
              <a:t>MR-conditional, MR-unsafe durchführbar, MR-unsafe nicht durchführbar &lt;24 Monate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Die RFP der Disposition legt die MR-Conditions fest und fügt diese im EPIC hinzu / bei unsafe nicht durchführbar werden die Conditions zusätzlich durch Prof. Heverhagen geprüft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Disposition vergibt in Koordinatioon mit der Rhythmologie und der zu untersuchenden Person den Termin für die Untersuchung      (T. Gunzinger, persönliche Kommunikation, 12. Mai 2025).</a:t>
            </a:r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E853E9-1186-858D-B2F6-0AA981FE1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849489"/>
            <a:ext cx="5181600" cy="4498314"/>
          </a:xfrm>
        </p:spPr>
        <p:txBody>
          <a:bodyPr>
            <a:normAutofit lnSpcReduction="10000"/>
          </a:bodyPr>
          <a:lstStyle/>
          <a:p>
            <a:r>
              <a:rPr lang="de-CH"/>
              <a:t>MR-unsafe nicht durchführbar &gt;24 Monate</a:t>
            </a:r>
          </a:p>
          <a:p>
            <a:pPr marL="457200" indent="-457200">
              <a:buFont typeface="+mj-lt"/>
              <a:buAutoNum type="arabicPeriod"/>
            </a:pPr>
            <a:r>
              <a:rPr lang="de-CH"/>
              <a:t>Erneute Prüfung ob alternative Bildgebung Zielführend ist durch ärztliche Fachkraft der Radiologie</a:t>
            </a:r>
          </a:p>
          <a:p>
            <a:pPr marL="457200" indent="-457200">
              <a:buFont typeface="+mj-lt"/>
              <a:buAutoNum type="arabicPeriod"/>
            </a:pPr>
            <a:r>
              <a:rPr lang="de-CH"/>
              <a:t>Falls Punkt nicht erreicht ist wird Rücksprache mit Dr. Noti oder Prof. Dr. Dr. Häberlin genommen</a:t>
            </a:r>
          </a:p>
          <a:p>
            <a:pPr marL="457200" indent="-457200">
              <a:buFont typeface="+mj-lt"/>
              <a:buAutoNum type="arabicPeriod"/>
            </a:pPr>
            <a:r>
              <a:rPr lang="de-CH"/>
              <a:t>Die RFP der Disposition erstellt die MR-Conditions, diese werden von Prof. Dr. Dr. Heverhagen kontrolliert.</a:t>
            </a:r>
          </a:p>
          <a:p>
            <a:pPr marL="457200" indent="-457200">
              <a:buFont typeface="+mj-lt"/>
              <a:buAutoNum type="arabicPeriod"/>
            </a:pPr>
            <a:r>
              <a:rPr lang="de-CH"/>
              <a:t>Disposition vergibt in Koordinatioon mit der Rhythmologie und der zu untersuchenden Person den Termin für die Untersuchung.      (T. Gunzinger, persönliche Kommunikation, 12. Mai 2025).</a:t>
            </a:r>
          </a:p>
          <a:p>
            <a:pPr marL="457200" indent="-457200">
              <a:buFont typeface="+mj-lt"/>
              <a:buAutoNum type="arabicPeriod"/>
            </a:pPr>
            <a:endParaRPr lang="de-CH"/>
          </a:p>
          <a:p>
            <a:pPr marL="457200" indent="-457200">
              <a:buFont typeface="+mj-lt"/>
              <a:buAutoNum type="arabicPeriod"/>
            </a:pP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C6F22E-6827-6755-7C8E-DC7F2D76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155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FF1F-7DDE-C4A0-ABCF-C0292B65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Physische Vorbereitung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7D63CA-E453-0FE5-E16A-4F10EA619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Die RFP stellt für die Untersuchung  folgelgende Utensilien bereit:</a:t>
            </a:r>
          </a:p>
          <a:p>
            <a:pPr lvl="1"/>
            <a:r>
              <a:rPr lang="de-CH"/>
              <a:t>EKG und Pulsoximeter zu doppelten Überwachung </a:t>
            </a:r>
          </a:p>
          <a:p>
            <a:pPr lvl="1"/>
            <a:r>
              <a:rPr lang="de-CH"/>
              <a:t>Pace erkennenden Defibrilator (im Schaltraum)</a:t>
            </a:r>
          </a:p>
          <a:p>
            <a:pPr lvl="1"/>
            <a:r>
              <a:rPr lang="de-CH"/>
              <a:t>Reanimationswagen/Rettungsrucksack (im Schaltraum)</a:t>
            </a:r>
          </a:p>
          <a:p>
            <a:pPr lvl="1"/>
            <a:r>
              <a:rPr lang="de-CH"/>
              <a:t>MR-safe Liege mit Rollbret und Laken              					                   (L. Gottemaker, persönliche Kommunikation, 12. Mai 2025).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0D6492-0961-3F01-792C-2FC940FF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909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F034A-97EF-9F9C-EB60-90CD47B0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Einführung ins Thema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223C74-EC59-F393-054E-50403EF03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/>
              <a:t>HSM/ICD im MRT galten früher als Kontraindiziert (Beitzke, 2019, S. 885).</a:t>
            </a:r>
          </a:p>
          <a:p>
            <a:r>
              <a:rPr lang="de-CH" sz="1800" dirty="0"/>
              <a:t>Die physikalischen Eigenschaften der MRT können Schäden am Device und somit zu untersuchenden Personen verursachen (Bauer &amp; Reiter, 2019, S. 177).</a:t>
            </a:r>
          </a:p>
          <a:p>
            <a:r>
              <a:rPr lang="de-CH" sz="1800" dirty="0"/>
              <a:t>In den letzten 20 Jahren wurde gezeigt, dass MRT Untersuchungen bei Personen mit HSM/ICD unter berücksichtigung bestimmter Bedingugen sicher durchgeführt werden können (Beitzke, 2019, S. 885).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BB8F9D-BE8F-D469-134C-E5B2F5EC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1426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FF1F-7DDE-C4A0-ABCF-C0292B65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Physische Vorbereitung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7D63CA-E453-0FE5-E16A-4F10EA619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Die zu untersuchende Person wird eine Stunde vor der Untersuchung aufgeboten (ausnahme HSM/ICD unsafe nicht durchführbar &gt;24 Monate)</a:t>
            </a:r>
          </a:p>
          <a:p>
            <a:r>
              <a:rPr lang="de-CH"/>
              <a:t>Die RFP führt die Identifikation und die sicherheitsabklärung druch </a:t>
            </a:r>
          </a:p>
          <a:p>
            <a:r>
              <a:rPr lang="de-CH"/>
              <a:t>Die ärztliche Fachkraft der Radiologie führt ein Aufklärungsgespräch mit der zu untersuchenden Person im Vorbereitungsraum durch</a:t>
            </a:r>
          </a:p>
          <a:p>
            <a:r>
              <a:rPr lang="de-CH"/>
              <a:t>Beide Parteien unterschreiben eine Einwilligung</a:t>
            </a:r>
          </a:p>
          <a:p>
            <a:r>
              <a:rPr lang="de-CH"/>
              <a:t>Bei HSM/ICD mit MR-Status unsafe nicht durchführbar &gt;24 Monate wird die zu untersuchende Person am Vortag in einer ambulanten Sprechstunde aufgeklärt 				    (L. Gottemaker, persönliche Kommunikation, 12. Mai 2025).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0D6492-0961-3F01-792C-2FC940FF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436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FF1F-7DDE-C4A0-ABCF-C0292B65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Physische Vorbereitung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7D63CA-E453-0FE5-E16A-4F10EA619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Die Rhythmologie beginnt mit der umstellung des HSM/ICD durch ein Programiergerät</a:t>
            </a:r>
          </a:p>
          <a:p>
            <a:r>
              <a:rPr lang="de-CH"/>
              <a:t>Device kontrolle / testen der Sonden</a:t>
            </a:r>
          </a:p>
          <a:p>
            <a:r>
              <a:rPr lang="de-CH"/>
              <a:t>Umstellung auf D00 oder V00 Modus</a:t>
            </a:r>
          </a:p>
          <a:p>
            <a:r>
              <a:rPr lang="de-CH"/>
              <a:t>RFP führt die letzten Vorbereitungen gemäss Untersuchung aus (</a:t>
            </a:r>
            <a:r>
              <a:rPr lang="de-CH" dirty="0"/>
              <a:t>T. A</a:t>
            </a:r>
            <a:r>
              <a:rPr lang="de-CH"/>
              <a:t>. Storz, persönliche Komunikation, </a:t>
            </a:r>
            <a:r>
              <a:rPr lang="de-CH" dirty="0"/>
              <a:t>15</a:t>
            </a:r>
            <a:r>
              <a:rPr lang="de-CH"/>
              <a:t>. Mai 2025).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0D6492-0961-3F01-792C-2FC940FF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9009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24F0A-1D40-814B-DCD5-D8C5BA69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Durchführung 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228527-FA35-0E63-B381-90FB8D8ED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140"/>
            <a:ext cx="10515600" cy="4727494"/>
          </a:xfrm>
        </p:spPr>
        <p:txBody>
          <a:bodyPr>
            <a:normAutofit/>
          </a:bodyPr>
          <a:lstStyle/>
          <a:p>
            <a:r>
              <a:rPr lang="de-CH" dirty="0"/>
              <a:t>Zu untersuchende Person wird langsam an MRT herangefahren</a:t>
            </a:r>
          </a:p>
          <a:p>
            <a:r>
              <a:rPr lang="de-CH" dirty="0"/>
              <a:t>Untersuchung wird gemäss MR-Status des HSM/ICD druchgeführt.</a:t>
            </a:r>
          </a:p>
          <a:p>
            <a:pPr lvl="1"/>
            <a:r>
              <a:rPr lang="de-CH" dirty="0"/>
              <a:t>Bei MR-conditional und MR-unsafe druchführbar muss eine ärztliche Fachperson der Radiologie in Rufnähe sein</a:t>
            </a:r>
          </a:p>
          <a:p>
            <a:pPr lvl="1"/>
            <a:r>
              <a:rPr lang="de-CH" dirty="0"/>
              <a:t>Bei MR-unsafe nicht durchführbaren HSM/ICD bleibt die Rhythmologie im Schlatraum</a:t>
            </a:r>
          </a:p>
          <a:p>
            <a:r>
              <a:rPr lang="de-CH" dirty="0"/>
              <a:t>Epic mit den HSM/ICD Daten wird offen gehalten</a:t>
            </a:r>
          </a:p>
          <a:p>
            <a:r>
              <a:rPr lang="de-CH" dirty="0"/>
              <a:t>SAR, EKG und Untersuchungszeit beachten</a:t>
            </a:r>
          </a:p>
          <a:p>
            <a:r>
              <a:rPr lang="de-CH" dirty="0"/>
              <a:t>Im Falle eines Notfalls die zu untersuchende Person sofort aus dem Untersuchungsraum rausholen</a:t>
            </a:r>
          </a:p>
          <a:p>
            <a:r>
              <a:rPr lang="de-CH" dirty="0"/>
              <a:t>Wenn die Untersuchung abgeschlossen ist wird die zu untersuchende Person zurück in den Vorbereitungsraum gefahren, paralel dazu wird die Rhythmologie zur Umsstellung kontaktiert        (L. Gottemaker, persönliche Kommunikation, 12. Mai 2025).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A13C65-8DDE-6167-75F9-81C332F6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3597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A3229-9B34-8813-ADE9-D950E232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Durchführung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934FE6-93B1-00F0-C20E-75D92DB4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Die RFP entfernt das für die Untersuchung verwendete Material</a:t>
            </a:r>
          </a:p>
          <a:p>
            <a:r>
              <a:rPr lang="de-CH"/>
              <a:t>Die Rhythmologie führt die Nachkontrolle druch und versetzt den HSM/ICD in den ursprünglichen Modus zurück</a:t>
            </a:r>
          </a:p>
          <a:p>
            <a:r>
              <a:rPr lang="de-CH"/>
              <a:t>Offene Fragen können jetzt noch beantwortet werden</a:t>
            </a:r>
          </a:p>
          <a:p>
            <a:r>
              <a:rPr lang="de-CH"/>
              <a:t>Das Personal verabschiedet sich von der zu untersuchenden Person                                                       (L. Gottemaker, persönliche Kommunikation, 12. Mai 2025).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3161E3-4AAB-CAEB-A698-4818B85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8912F-1E2F-478F-27C5-B6D155D3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Diskussion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0DAC3A-03CB-F6CF-903F-EE5AB253F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/>
              <a:t>Der Plan war Anfangs, den Untersuchungsablauf in der Neuroradiologie und in der Erwachsenen Radiologie im Inselspital Bern einzeln zu beschreiben und zu vergleichen.</a:t>
            </a:r>
          </a:p>
          <a:p>
            <a:r>
              <a:rPr lang="de-CH" sz="1800"/>
              <a:t>Im Verlauf hat sich gezeigt, dass beide Abteilungen jedoch bis auf wenige Unterschiede den gleichen Abaluf haben.</a:t>
            </a:r>
          </a:p>
          <a:p>
            <a:r>
              <a:rPr lang="de-CH" sz="1800"/>
              <a:t>Deshalb wurde ein einheitlicher Ablauf in der Arbeit aufgezeigt.</a:t>
            </a:r>
            <a:endParaRPr lang="de-DE" sz="18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70BC91-D3F2-CDAE-41B6-EA9015D0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487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67E707-9331-598E-A335-D89F68B9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Nutzen für das Berufsfeld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C62529-0547-5B45-9E35-A4A08C1EE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/>
              <a:t>Wachsende Bedeutung der MRT-Diagnostik bei Personen mit HSM/ICD</a:t>
            </a:r>
          </a:p>
          <a:p>
            <a:r>
              <a:rPr lang="de-DE" sz="1800"/>
              <a:t>Veranschaulichen und Vermitteln von den </a:t>
            </a:r>
            <a:r>
              <a:rPr lang="de-DE" sz="1800" err="1"/>
              <a:t>Sicherheitsmassnahmen</a:t>
            </a:r>
            <a:r>
              <a:rPr lang="de-DE" sz="1800"/>
              <a:t> bei Personen mit HSM/ICD</a:t>
            </a:r>
          </a:p>
          <a:p>
            <a:r>
              <a:rPr lang="de-DE" sz="1800"/>
              <a:t>Hat eine praktische Relevanz</a:t>
            </a:r>
          </a:p>
          <a:p>
            <a:r>
              <a:rPr lang="de-DE" sz="1800"/>
              <a:t>Aufzeigen der interdisziplinären Zusammenarbeit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BC9D33-878F-5852-A57C-AD543114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0272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84BE7-AF20-F136-13BC-9B12A8DA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Persönliche Stellungnahme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A7485A-6F93-1EEE-51BF-0C1B63EB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36</a:t>
            </a:fld>
            <a:endParaRPr lang="de-CH"/>
          </a:p>
        </p:txBody>
      </p:sp>
      <p:sp>
        <p:nvSpPr>
          <p:cNvPr id="9" name="Textfeld 9">
            <a:extLst>
              <a:ext uri="{FF2B5EF4-FFF2-40B4-BE49-F238E27FC236}">
                <a16:creationId xmlns:a16="http://schemas.microsoft.com/office/drawing/2014/main" id="{BF061A66-BBF5-BC54-73EC-79B7E395B66B}"/>
              </a:ext>
            </a:extLst>
          </p:cNvPr>
          <p:cNvSpPr txBox="1"/>
          <p:nvPr/>
        </p:nvSpPr>
        <p:spPr>
          <a:xfrm>
            <a:off x="3563849" y="6023716"/>
            <a:ext cx="3128907" cy="12311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CH" sz="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Abb.8 Portrait Autoren (Zubak, 2025)</a:t>
            </a:r>
            <a:endParaRPr lang="de-CH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675949F-686A-CFF0-5944-27E69611B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680" b="16942"/>
          <a:stretch>
            <a:fillRect/>
          </a:stretch>
        </p:blipFill>
        <p:spPr>
          <a:xfrm>
            <a:off x="3563849" y="1802171"/>
            <a:ext cx="3420847" cy="4097586"/>
          </a:xfrm>
        </p:spPr>
      </p:pic>
    </p:spTree>
    <p:extLst>
      <p:ext uri="{BB962C8B-B14F-4D97-AF65-F5344CB8AC3E}">
        <p14:creationId xmlns:p14="http://schemas.microsoft.com/office/powerpoint/2010/main" val="51192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62208-368E-93F9-67A0-52BE089A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Zusammenfassung / take home messages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9A46F7-E653-ECEA-FEE3-1A3FD92E4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/>
              <a:t>HSM geben Impulse ab bei zu langsamer oder beim Ausfall der Herzfrequenz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(Schweizerische Herzstiftung 2024a, S. 9).</a:t>
            </a:r>
            <a:endParaRPr lang="de-DE" sz="1800" dirty="0"/>
          </a:p>
          <a:p>
            <a:r>
              <a:rPr lang="de-DE" sz="1800" dirty="0"/>
              <a:t>ICD k</a:t>
            </a:r>
            <a:r>
              <a:rPr lang="de-CH" sz="1800" dirty="0"/>
              <a:t>önnen </a:t>
            </a:r>
            <a:r>
              <a:rPr lang="de-DE" sz="1800" dirty="0"/>
              <a:t>zusätzlich eine </a:t>
            </a:r>
            <a:r>
              <a:rPr lang="de-DE" sz="1800" dirty="0" err="1"/>
              <a:t>kardioversion</a:t>
            </a:r>
            <a:r>
              <a:rPr lang="de-DE" sz="1800" dirty="0"/>
              <a:t> oder </a:t>
            </a:r>
            <a:r>
              <a:rPr lang="de-DE" sz="1800" dirty="0" err="1"/>
              <a:t>Defibrillation</a:t>
            </a:r>
            <a:r>
              <a:rPr lang="de-DE" sz="1800" dirty="0"/>
              <a:t> durchführen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(Schweizerische Herzstiftung, 2024b, S. 10).</a:t>
            </a:r>
            <a:endParaRPr lang="de-DE" sz="1800" dirty="0"/>
          </a:p>
          <a:p>
            <a:r>
              <a:rPr lang="de-DE" sz="1800" dirty="0"/>
              <a:t>HSM und ICD werden in konventionelle und bedingt MRT-sicher eingeteilt </a:t>
            </a:r>
            <a:r>
              <a:rPr lang="de-CH" sz="1800" dirty="0"/>
              <a:t>(Bauer &amp; Reiter, 2019, S. 177).</a:t>
            </a:r>
            <a:endParaRPr lang="de-DE" dirty="0"/>
          </a:p>
          <a:p>
            <a:r>
              <a:rPr lang="de-CH" dirty="0"/>
              <a:t>Verschiedene Wechselwirkungen können bei einer MRT-untersuchung entstehen. Deshalb müssen alle Grenzwerte ersichtlich sein (L. Gottemaker, persönliche Kommunikation, 12. Mai 2025).</a:t>
            </a:r>
          </a:p>
          <a:p>
            <a:r>
              <a:rPr lang="de-CH" dirty="0"/>
              <a:t>Eine </a:t>
            </a:r>
            <a:r>
              <a:rPr lang="de-CH"/>
              <a:t>solche Untersuchung </a:t>
            </a:r>
            <a:r>
              <a:rPr lang="de-CH" dirty="0"/>
              <a:t>muss genau geplant und werden (L. Gottemaker, persönliche Kommunikation, 12. Mai 2025).</a:t>
            </a:r>
          </a:p>
          <a:p>
            <a:r>
              <a:rPr lang="de-CH" dirty="0"/>
              <a:t>Die Sicherheit der zu untersuchenden Person steht an oberster Stelle (L. Gottemaker, persönliche Kommunikation, 12. Mai 2025).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631D70-5DB9-D9AC-0BC2-B85BA3ACD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0094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9333A-85F2-84B4-4C2A-89601B9B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Literaturverzeichnis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B2DFAF-AC5F-78EE-B45B-14AC461BF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Bauer, W. R., &amp; Reiter, T. (2019). Magnetresonanztomographie und aktive kardiale Implantate. </a:t>
            </a:r>
            <a:b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CH" sz="2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Herzschrittmachertherapie + Elektrophysiologie, 30</a:t>
            </a:r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177-182. </a:t>
            </a:r>
            <a:b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https://doi.org/10.1007/s00399-00622-2</a:t>
            </a:r>
          </a:p>
          <a:p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Betzike, D. (2019). Sichere MRT-Untersuchung bei Patienten mit Herzschrittmacher und ICD. </a:t>
            </a:r>
            <a:b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CH" sz="2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Radiologe, 59</a:t>
            </a:r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(10),</a:t>
            </a:r>
            <a:r>
              <a:rPr lang="de-CH" sz="2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885-892. https://doi.org/10.1007/s00117-019-0567-9</a:t>
            </a:r>
          </a:p>
          <a:p>
            <a: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Burns, E., &amp; Buttner, R. (2024).</a:t>
            </a:r>
            <a:r>
              <a:rPr lang="de-CH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de-CH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Pacemaker malfunction</a:t>
            </a:r>
            <a: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Life in The Fast Lane</a:t>
            </a:r>
            <a:b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Abgerufen am 16.05.2025 von https://litfl.com/pacemaker-malfunction-ecg-library/</a:t>
            </a:r>
            <a:endParaRPr lang="de-CH" sz="2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EKG und Echo. (2025). </a:t>
            </a:r>
            <a:r>
              <a:rPr lang="de-CH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Interpretation von Herzschrittmacher-EKGs.</a:t>
            </a:r>
            <a:br>
              <a:rPr lang="de-CH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Kardiovaskuläre Medizin Online. Abgerufen am 14.05.2025 von</a:t>
            </a:r>
            <a:b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https://ekgecho.de/thema/interpretation-von-herzschrittmacher-ekgs/</a:t>
            </a: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Ferreira, A. M., Costa, F.,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Tralhão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Marques, H.,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&amp;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Adragão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 (2014). MRI-conditional pacemakers: current perspectives. 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Devices: Evidence And Research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(7), 115-14. http://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doi.org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/10.2147/MDER.S44063</a:t>
            </a:r>
            <a:endParaRPr lang="de-CH" sz="2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Schweizerische Herzstiftung. (2024a). </a:t>
            </a:r>
            <a:r>
              <a:rPr lang="de-DE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Herzschrittmacher. 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Abgerufen am 22.04.2025 von</a:t>
            </a:r>
            <a:b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https://swissheart.ch/webshop/herzschrittmacher</a:t>
            </a:r>
            <a:endParaRPr lang="de-CH" sz="2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Schweizerische Herzstiftung. (2024b). </a:t>
            </a:r>
            <a:r>
              <a:rPr lang="de-DE" sz="2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Implantierbarer</a:t>
            </a:r>
            <a:r>
              <a:rPr lang="de-DE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Defibrilator</a:t>
            </a:r>
            <a:r>
              <a:rPr lang="de-DE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Abgerufen am 23.04.2025 von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de-D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swissheart.ch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webshop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de-D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implantierbarer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defibrillator-icd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#:~:text=Der%</a:t>
            </a:r>
            <a:r>
              <a:rPr lang="de-D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20implantierbare</a:t>
            </a:r>
            <a:b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%</a:t>
            </a:r>
            <a:r>
              <a:rPr lang="de-D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20Defibrillator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%20(ICD)%</a:t>
            </a:r>
            <a:r>
              <a:rPr lang="de-D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20ist,sie</a:t>
            </a:r>
            <a:r>
              <a:rPr lang="de-D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%20bei%20Bedarf%20sicher%20beheben.</a:t>
            </a:r>
            <a:endParaRPr lang="de-CH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Sommer, T., Bauer, W., Fischbach, K., Kolb, C., Luechinger, R., Wiegand, U., Lotz, J., Eitel, I., Gutberlet,</a:t>
            </a:r>
            <a:endParaRPr lang="de-CH" sz="22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de-CH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M., Thiele, H., Schild H. H., Kelm, M., Quick, H., Schulz-Menger, J., Barkhausen, J., &amp; Bänsch D. (2017).MR-Untersuchungen bei Patienten mit 	Herschrittmachern und implantierbaren 	Kardioverter-Defibrillatoren. </a:t>
            </a:r>
            <a:r>
              <a:rPr lang="de-CH" sz="22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Der Kardiologe</a:t>
            </a:r>
            <a:r>
              <a:rPr lang="de-CH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sz="2200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e-CH" sz="2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(2), 97-113. </a:t>
            </a:r>
            <a:r>
              <a:rPr lang="de-CH" sz="2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http://doi.org/10.1007/s12181-017-0124-6 </a:t>
            </a:r>
            <a:endParaRPr lang="de-CH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Zubak. (2025). </a:t>
            </a:r>
            <a:r>
              <a:rPr lang="de-CH" sz="2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Porträt Autoren.</a:t>
            </a:r>
            <a:r>
              <a:rPr lang="de-CH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Bern</a:t>
            </a:r>
            <a:endParaRPr lang="de-CH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66DBFA-9A37-C9CC-D107-316EFDE1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806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0B47A-48CF-AB00-72E9-B8AC30EF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Motivation der Themenwahl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254EA9-F97E-8D3C-C68E-B0C6D2C6A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/>
              <a:t>Zusammenarbeit auf Grund von vergangenen Projekten</a:t>
            </a:r>
          </a:p>
          <a:p>
            <a:r>
              <a:rPr lang="de-CH" sz="1800"/>
              <a:t>Faszination von der MRT</a:t>
            </a:r>
          </a:p>
          <a:p>
            <a:r>
              <a:rPr lang="de-CH" sz="1800"/>
              <a:t>Vertiefung ins Gebiet der MRT-Theorie</a:t>
            </a:r>
          </a:p>
          <a:p>
            <a:r>
              <a:rPr lang="de-CH" sz="1800"/>
              <a:t>Interesse an MR-safety</a:t>
            </a:r>
            <a:endParaRPr lang="de-DE" sz="18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287EF9-8C60-528B-BCB5-3DA571D4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123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3FA45-C8FF-2E92-81B8-DBBFD3AF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Ziele der Präsentation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C2C9-2181-D3D0-8CF9-132503998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 dirty="0"/>
              <a:t>Aufzeigen des Aufbaus und der Funktion von HSM und ICD.</a:t>
            </a:r>
          </a:p>
          <a:p>
            <a:r>
              <a:rPr lang="de-CH" sz="1800" dirty="0"/>
              <a:t>Wie verändert sich die Funktion der HSM/ICD, wenn sie den physikalischen Eigenschaften der MRT ausgesetzt sind.</a:t>
            </a:r>
          </a:p>
          <a:p>
            <a:r>
              <a:rPr lang="de-CH" sz="1800" dirty="0"/>
              <a:t>Untersuchungsablauf einer MRT-Untersuchung im Inselspital Bern bei zu untersuchenden Personen mit HSM/ICD.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E732D7-15C9-23DE-8F7B-F0359ECD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65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48453-967B-0A7A-7D69-2211E084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Schwerpunkte der Präsentation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D920A-D6DA-EED6-BF48-839A207E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1800"/>
              <a:t>Schwerpunkt wurde auf den relevanten Inhlat gelegt und da vorausgesetzt ist dass die Audienz mit der MRT vertraut ist.</a:t>
            </a:r>
          </a:p>
          <a:p>
            <a:r>
              <a:rPr lang="de-CH" sz="1800"/>
              <a:t>Themen welche zum besseren Verständnis des relevanten Inhaltes geschrieben wurden, werden in der Präsentation weggelassen. </a:t>
            </a:r>
            <a:endParaRPr lang="de-DE" sz="18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FF47C2-2FFF-6B27-B0B7-3A90588C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871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FF80B-809F-6689-CF83-427D4F73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Aufbau und Funktion HSM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F2DDF1-FE29-FB61-CCD7-3163E084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32C292C-4556-045D-4004-9B67F74E2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 dirty="0"/>
              <a:t>Besteht aus einem Gehäuse und Elektroden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(Schweizerische Herzstiftung 2024a, S. 9).</a:t>
            </a:r>
          </a:p>
          <a:p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Gehäuse enthält einen Microcomupter, welcher die Funktion steuert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(Schweizerische Herzstiftung, 2024b, S. 9-10).</a:t>
            </a:r>
            <a:r>
              <a:rPr lang="de-CH" sz="1800" dirty="0">
                <a:effectLst/>
              </a:rPr>
              <a:t> </a:t>
            </a:r>
            <a:endParaRPr lang="de-CH" sz="1800" dirty="0"/>
          </a:p>
          <a:p>
            <a:r>
              <a:rPr lang="de-CH" sz="1800" dirty="0"/>
              <a:t>Elektroden überwachen den Herzrhythmus ununterbrochen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(Schweizerische Herzstiftung 2024a, S. 9).</a:t>
            </a:r>
          </a:p>
          <a:p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Bei zu langsamer Herzfrequenz oder Ausfall gibt der HSM einen Impuls ab </a:t>
            </a:r>
            <a:r>
              <a:rPr lang="de-CH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(Schweizerische Herzstiftung, 2024a, S. 9).</a:t>
            </a:r>
            <a:r>
              <a:rPr lang="de-CH" sz="1800" dirty="0">
                <a:effectLst/>
              </a:rPr>
              <a:t> </a:t>
            </a:r>
            <a:endParaRPr lang="de-CH" sz="1800" dirty="0"/>
          </a:p>
          <a:p>
            <a:endParaRPr lang="de-CH" dirty="0"/>
          </a:p>
          <a:p>
            <a:pPr marL="0" indent="0">
              <a:lnSpc>
                <a:spcPts val="1400"/>
              </a:lnSpc>
              <a:spcAft>
                <a:spcPts val="600"/>
              </a:spcAft>
              <a:buNone/>
            </a:pP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823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B9114-0062-41B0-C249-EBC9226D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Aufbau und Funktion HSM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BA5FE2-3BDE-20F8-A1F2-3EBFB08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5" name="Picture 134795995" descr="Ein Bild, das Kreis, Screenshot, Diagramm, Gerät enthält.&#10;&#10;Automatisch generierte Beschreibung">
            <a:extLst>
              <a:ext uri="{FF2B5EF4-FFF2-40B4-BE49-F238E27FC236}">
                <a16:creationId xmlns:a16="http://schemas.microsoft.com/office/drawing/2014/main" id="{87C443D0-1A88-23D3-8660-0314022F5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"/>
          <a:stretch>
            <a:fillRect/>
          </a:stretch>
        </p:blipFill>
        <p:spPr>
          <a:xfrm>
            <a:off x="2098040" y="1776637"/>
            <a:ext cx="6062980" cy="4071362"/>
          </a:xfrm>
          <a:prstGeom prst="rect">
            <a:avLst/>
          </a:prstGeom>
        </p:spPr>
      </p:pic>
      <p:sp>
        <p:nvSpPr>
          <p:cNvPr id="6" name="Textfeld 9">
            <a:extLst>
              <a:ext uri="{FF2B5EF4-FFF2-40B4-BE49-F238E27FC236}">
                <a16:creationId xmlns:a16="http://schemas.microsoft.com/office/drawing/2014/main" id="{C7D9AFB2-E766-CF55-7C5B-102738B6BC20}"/>
              </a:ext>
            </a:extLst>
          </p:cNvPr>
          <p:cNvSpPr txBox="1"/>
          <p:nvPr/>
        </p:nvSpPr>
        <p:spPr>
          <a:xfrm>
            <a:off x="3007743" y="6076803"/>
            <a:ext cx="4050030" cy="123111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CH" sz="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Abb. 1 Herzschrittmacher Zweikammersystem (Schweizerische Herzstiftung, 2024a, S.10)</a:t>
            </a:r>
            <a:endParaRPr lang="de-CH" sz="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5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28D01-2607-DC45-A3FE-DD8F48C8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Verschiedene Arten von HSM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97C44F-EF8F-6FFA-F0F9-5D9FBED9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/>
              <a:t>Einkammersystem</a:t>
            </a:r>
          </a:p>
          <a:p>
            <a:r>
              <a:rPr lang="de-CH" sz="1800"/>
              <a:t>Zweikammersystem</a:t>
            </a:r>
          </a:p>
          <a:p>
            <a:r>
              <a:rPr lang="de-CH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Dreikammersystem/ biventrikulärer HSM</a:t>
            </a:r>
          </a:p>
          <a:p>
            <a:r>
              <a:rPr lang="de-CH" sz="1800">
                <a:latin typeface="Calibri" panose="020F0502020204030204" pitchFamily="34" charset="0"/>
              </a:rPr>
              <a:t>Kabelloser HSM</a:t>
            </a:r>
          </a:p>
          <a:p>
            <a:r>
              <a:rPr lang="de-CH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Implantierbarer </a:t>
            </a:r>
            <a:r>
              <a:rPr lang="de-CH" sz="180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Kardioverter</a:t>
            </a:r>
            <a:r>
              <a:rPr lang="de-CH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Defibrillator (ICD</a:t>
            </a:r>
            <a:r>
              <a:rPr lang="de-CH" sz="180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0" indent="0">
              <a:buNone/>
            </a:pPr>
            <a:r>
              <a:rPr lang="de-CH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(Schweizerische Herzstiftung, 2024a, S. 9).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680DC7-132B-BE04-13A3-73CC2CF9C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BB829-6652-4238-AD93-C228A53250A7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740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 PowerPoint Medizinisch Technische Radiologie.pptx" id="{08BF9777-7CD1-410D-9F2E-C7117DFF27D3}" vid="{522DBC44-5B3B-4880-96E2-A447DB871C0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 PowerPoint Medizinisch Technische Radiologie</Template>
  <Application>Microsoft Office PowerPoint</Application>
  <PresentationFormat>Breitbild</PresentationFormat>
  <Slides>38</Slides>
  <Notes>1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Office</vt:lpstr>
      <vt:lpstr>Herzschrittmacher und ICD in der Magnetresonanztomographie</vt:lpstr>
      <vt:lpstr>Inhaltsverzeichnis</vt:lpstr>
      <vt:lpstr>Einführung ins Thema</vt:lpstr>
      <vt:lpstr>Motivation der Themenwahl</vt:lpstr>
      <vt:lpstr>Ziele der Präsentation</vt:lpstr>
      <vt:lpstr>Schwerpunkte der Präsentation</vt:lpstr>
      <vt:lpstr>Aufbau und Funktion HSM</vt:lpstr>
      <vt:lpstr>Aufbau und Funktion HSM</vt:lpstr>
      <vt:lpstr>Verschiedene Arten von HSM</vt:lpstr>
      <vt:lpstr>Verschiedene Arten von HSM</vt:lpstr>
      <vt:lpstr>Aufbau und Funktion ICD</vt:lpstr>
      <vt:lpstr>Verschiedene Arten von ICD</vt:lpstr>
      <vt:lpstr>Verschiedene Arten von ICD</vt:lpstr>
      <vt:lpstr>Konventionelle und Bedingt MRT sichere HSM/ICD</vt:lpstr>
      <vt:lpstr>Konventionelle HSM/ICD</vt:lpstr>
      <vt:lpstr>Bedingt MRT sichere HSM/ICD</vt:lpstr>
      <vt:lpstr>Wechselwirkungen und Risiken bei MRT- Untersuchungen mit HSM/ICD</vt:lpstr>
      <vt:lpstr>Auswirkungen des B0 feldes auf HSM und ICD</vt:lpstr>
      <vt:lpstr>Gradientenimpulse (B1)</vt:lpstr>
      <vt:lpstr>Auswirkungen der Gradientenimpulse auf HSM und ICD</vt:lpstr>
      <vt:lpstr>Oversensing</vt:lpstr>
      <vt:lpstr>Undersensing</vt:lpstr>
      <vt:lpstr>HF-Impulse</vt:lpstr>
      <vt:lpstr>HF-Impulse</vt:lpstr>
      <vt:lpstr>Auswirkungen der HF-Impulse auf HSM und ICD</vt:lpstr>
      <vt:lpstr>Vorbereitung und Untersuchungsablauf im Inselspital Bern</vt:lpstr>
      <vt:lpstr>Schriftliche Vorbereitung</vt:lpstr>
      <vt:lpstr>Schriftliche Vorbereitung</vt:lpstr>
      <vt:lpstr>Physische Vorbereitung</vt:lpstr>
      <vt:lpstr>Physische Vorbereitung</vt:lpstr>
      <vt:lpstr>Physische Vorbereitung</vt:lpstr>
      <vt:lpstr>Durchführung </vt:lpstr>
      <vt:lpstr>Durchführung</vt:lpstr>
      <vt:lpstr>Diskussion</vt:lpstr>
      <vt:lpstr>Nutzen für das Berufsfeld</vt:lpstr>
      <vt:lpstr>Persönliche Stellungnahme</vt:lpstr>
      <vt:lpstr>Zusammenfassung / take home messages</vt:lpstr>
      <vt:lpstr>Literaturverzeichnis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Haupttitel durch klicken hinzufügen</dc:title>
  <dc:creator>Nabholz Franziska</dc:creator>
  <cp:lastModifiedBy>Scherz Lukas</cp:lastModifiedBy>
  <cp:revision>4</cp:revision>
  <cp:lastPrinted>2020-03-02T08:31:43Z</cp:lastPrinted>
  <dcterms:created xsi:type="dcterms:W3CDTF">2024-11-07T11:07:56Z</dcterms:created>
  <dcterms:modified xsi:type="dcterms:W3CDTF">2025-07-18T11:16:28Z</dcterms:modified>
</cp:coreProperties>
</file>